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Titan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d9a1cb15b_2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d9a1cb15b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27ce68df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027ce68df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d9a1cb15b_2_7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  <p:sp>
        <p:nvSpPr>
          <p:cNvPr id="387" name="Google Shape;387;g10d9a1cb15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27ce68df1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27ce68df1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28e0d8301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028e0d830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28e0d83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028e0d83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28e0d8301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028e0d8301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27ce68df1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027ce68df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28e0d8301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028e0d8301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28e0d8301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28e0d8301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d9a1cb15b_2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0d9a1cb15b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d9a1cb15b_2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Nathan, Kamran, Alex Anna, Reed, Kevin</a:t>
            </a:r>
            <a:endParaRPr/>
          </a:p>
        </p:txBody>
      </p:sp>
      <p:sp>
        <p:nvSpPr>
          <p:cNvPr id="314" name="Google Shape;314;g10d9a1cb15b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28e0d8301_1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028e0d8301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028e0d8301_1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2028e0d8301_1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28e0d8301_1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028e0d8301_1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d9a1cb15b_2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10d9a1cb15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028e0d8301_3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2028e0d8301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d9a1cb15b_2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d9a1cb15b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d9a1cb15b_2_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10d9a1cb15b_2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028e0d8301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2028e0d8301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028e0d8301_3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2028e0d8301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d9a1cb15b_2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0d9a1cb15b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27ce68df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27ce68df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Here is an overview of the topics I will be discussing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028e0d8301_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2028e0d8301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28e0d8301_3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2028e0d8301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28e0d8301_3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028e0d8301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cac8ae87548476e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7cac8ae87548476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cac8ae87548476e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cac8ae87548476e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Nate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eb68bc0ce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eeb68bc0ce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eb68bc0ce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eeb68bc0ce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028e0d8301_14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2028e0d8301_1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028e0d8301_1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028e0d8301_1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028e0d8301_1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028e0d8301_1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d9a1cb15b_2_7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 - First, we wanted to get an understanding of how many characters have appeared in each universe </a:t>
            </a:r>
            <a:endParaRPr/>
          </a:p>
        </p:txBody>
      </p:sp>
      <p:sp>
        <p:nvSpPr>
          <p:cNvPr id="339" name="Google Shape;339;g10d9a1cb15b_2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028e0d8301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028e0d8301_1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028e0d8301_1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028e0d8301_1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d9a1cb15b_2_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0d9a1cb15b_2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27ce68df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27ce68df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 - Then we wanted to see who has made the most appearances. We thought this would be a good analysis of who are the most popular characters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27ce68df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27ce68df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27ce68df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27ce68df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27ce68df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27ce68df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d9a1cb15b_2_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Nate</a:t>
            </a:r>
            <a:endParaRPr/>
          </a:p>
        </p:txBody>
      </p:sp>
      <p:sp>
        <p:nvSpPr>
          <p:cNvPr id="373" name="Google Shape;373;g10d9a1cb15b_2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://pptmon.com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>
            <a:hlinkClick r:id="rId6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8">
            <a:alphaModFix/>
          </a:blip>
          <a:srcRect t="59527" r="73402"/>
          <a:stretch/>
        </p:blipFill>
        <p:spPr>
          <a:xfrm>
            <a:off x="7244298" y="0"/>
            <a:ext cx="1899702" cy="13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9">
            <a:alphaModFix/>
          </a:blip>
          <a:srcRect r="46006"/>
          <a:stretch/>
        </p:blipFill>
        <p:spPr>
          <a:xfrm>
            <a:off x="6496120" y="1330484"/>
            <a:ext cx="1899702" cy="162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10">
            <a:alphaModFix/>
          </a:blip>
          <a:srcRect r="47037" b="78878"/>
          <a:stretch/>
        </p:blipFill>
        <p:spPr>
          <a:xfrm>
            <a:off x="3127018" y="4397762"/>
            <a:ext cx="2889965" cy="74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8">
            <a:alphaModFix/>
          </a:blip>
          <a:srcRect l="47271" r="21123" b="71754"/>
          <a:stretch/>
        </p:blipFill>
        <p:spPr>
          <a:xfrm>
            <a:off x="6553200" y="4066818"/>
            <a:ext cx="2590800" cy="107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8">
            <a:alphaModFix/>
          </a:blip>
          <a:srcRect l="47271" r="16252" b="71754"/>
          <a:stretch/>
        </p:blipFill>
        <p:spPr>
          <a:xfrm flipH="1">
            <a:off x="-1" y="4102871"/>
            <a:ext cx="2889965" cy="104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8">
            <a:alphaModFix/>
          </a:blip>
          <a:srcRect l="32906" r="52729" b="28981"/>
          <a:stretch/>
        </p:blipFill>
        <p:spPr>
          <a:xfrm rot="5400000">
            <a:off x="666328" y="-666327"/>
            <a:ext cx="1026002" cy="235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11">
            <a:alphaModFix/>
          </a:blip>
          <a:srcRect l="44030"/>
          <a:stretch/>
        </p:blipFill>
        <p:spPr>
          <a:xfrm rot="576189">
            <a:off x="2086999" y="476263"/>
            <a:ext cx="5447490" cy="481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12">
            <a:alphaModFix/>
          </a:blip>
          <a:srcRect l="81733" t="18869" r="2311"/>
          <a:stretch/>
        </p:blipFill>
        <p:spPr>
          <a:xfrm>
            <a:off x="6644435" y="-1"/>
            <a:ext cx="1190254" cy="128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12">
            <a:alphaModFix/>
          </a:blip>
          <a:srcRect r="87202" b="41464"/>
          <a:stretch/>
        </p:blipFill>
        <p:spPr>
          <a:xfrm rot="2255731">
            <a:off x="7784159" y="2587510"/>
            <a:ext cx="560554" cy="54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12">
            <a:alphaModFix/>
          </a:blip>
          <a:srcRect l="12783" r="78233" b="57566"/>
          <a:stretch/>
        </p:blipFill>
        <p:spPr>
          <a:xfrm>
            <a:off x="1884532" y="1458674"/>
            <a:ext cx="474122" cy="47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12">
            <a:alphaModFix/>
          </a:blip>
          <a:srcRect l="21888" r="63475" b="33652"/>
          <a:stretch/>
        </p:blipFill>
        <p:spPr>
          <a:xfrm>
            <a:off x="5451217" y="733734"/>
            <a:ext cx="641042" cy="61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12">
            <a:alphaModFix/>
          </a:blip>
          <a:srcRect l="41265" r="34916" b="55659"/>
          <a:stretch/>
        </p:blipFill>
        <p:spPr>
          <a:xfrm>
            <a:off x="0" y="3593909"/>
            <a:ext cx="1557051" cy="61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12">
            <a:alphaModFix/>
          </a:blip>
          <a:srcRect l="65189" r="18267"/>
          <a:stretch/>
        </p:blipFill>
        <p:spPr>
          <a:xfrm>
            <a:off x="249563" y="234886"/>
            <a:ext cx="976103" cy="125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12">
            <a:alphaModFix/>
          </a:blip>
          <a:srcRect l="36521" r="34916" b="55659"/>
          <a:stretch/>
        </p:blipFill>
        <p:spPr>
          <a:xfrm>
            <a:off x="6858234" y="3331034"/>
            <a:ext cx="1598468" cy="5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bg>
      <p:bgPr>
        <a:solidFill>
          <a:srgbClr val="FEB01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8">
            <a:alphaModFix/>
          </a:blip>
          <a:srcRect r="70219" b="25327"/>
          <a:stretch/>
        </p:blipFill>
        <p:spPr>
          <a:xfrm>
            <a:off x="7396521" y="2308516"/>
            <a:ext cx="1747479" cy="283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8">
            <a:alphaModFix/>
          </a:blip>
          <a:srcRect l="52961" t="37675" r="20668"/>
          <a:stretch/>
        </p:blipFill>
        <p:spPr>
          <a:xfrm flipH="1">
            <a:off x="-1" y="-1"/>
            <a:ext cx="1547275" cy="236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9">
            <a:alphaModFix/>
          </a:blip>
          <a:srcRect l="81733" r="2311"/>
          <a:stretch/>
        </p:blipFill>
        <p:spPr>
          <a:xfrm>
            <a:off x="364262" y="637580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9">
            <a:alphaModFix/>
          </a:blip>
          <a:srcRect r="87202" b="41464"/>
          <a:stretch/>
        </p:blipFill>
        <p:spPr>
          <a:xfrm>
            <a:off x="216836" y="846563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9">
            <a:alphaModFix/>
          </a:blip>
          <a:srcRect l="12783" r="78233" b="57566"/>
          <a:stretch/>
        </p:blipFill>
        <p:spPr>
          <a:xfrm>
            <a:off x="497500" y="4625702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9">
            <a:alphaModFix/>
          </a:blip>
          <a:srcRect l="21888" r="63475" b="33652"/>
          <a:stretch/>
        </p:blipFill>
        <p:spPr>
          <a:xfrm>
            <a:off x="1528563" y="114076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 l="36521" r="34916" b="55659"/>
          <a:stretch/>
        </p:blipFill>
        <p:spPr>
          <a:xfrm>
            <a:off x="7204786" y="4526353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9">
            <a:alphaModFix/>
          </a:blip>
          <a:srcRect l="65189" r="18267"/>
          <a:stretch/>
        </p:blipFill>
        <p:spPr>
          <a:xfrm>
            <a:off x="8118418" y="1673174"/>
            <a:ext cx="766589" cy="9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bg>
      <p:bgPr>
        <a:solidFill>
          <a:srgbClr val="E8163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8">
            <a:alphaModFix/>
          </a:blip>
          <a:srcRect l="58998" t="-1" b="62516"/>
          <a:stretch/>
        </p:blipFill>
        <p:spPr>
          <a:xfrm>
            <a:off x="-1" y="4013768"/>
            <a:ext cx="2657476" cy="1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8">
            <a:alphaModFix/>
          </a:blip>
          <a:srcRect l="47271" t="11826" r="35011"/>
          <a:stretch/>
        </p:blipFill>
        <p:spPr>
          <a:xfrm rot="5400000">
            <a:off x="7241062" y="3240562"/>
            <a:ext cx="1148400" cy="26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9">
            <a:alphaModFix/>
          </a:blip>
          <a:srcRect l="87082" r="2312" b="25519"/>
          <a:stretch/>
        </p:blipFill>
        <p:spPr>
          <a:xfrm>
            <a:off x="0" y="4412274"/>
            <a:ext cx="491493" cy="7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9">
            <a:alphaModFix/>
          </a:blip>
          <a:srcRect r="87202" b="41464"/>
          <a:stretch/>
        </p:blipFill>
        <p:spPr>
          <a:xfrm>
            <a:off x="235886" y="3156169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9">
            <a:alphaModFix/>
          </a:blip>
          <a:srcRect l="12783" r="78233" b="57566"/>
          <a:stretch/>
        </p:blipFill>
        <p:spPr>
          <a:xfrm>
            <a:off x="2657475" y="4533506"/>
            <a:ext cx="236440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9">
            <a:alphaModFix/>
          </a:blip>
          <a:srcRect l="21888" r="63475" b="33652"/>
          <a:stretch/>
        </p:blipFill>
        <p:spPr>
          <a:xfrm>
            <a:off x="8181838" y="285525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9">
            <a:alphaModFix/>
          </a:blip>
          <a:srcRect l="36521" r="34916" b="55659"/>
          <a:stretch/>
        </p:blipFill>
        <p:spPr>
          <a:xfrm>
            <a:off x="100986" y="142541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9">
            <a:alphaModFix/>
          </a:blip>
          <a:srcRect l="65189" r="18267"/>
          <a:stretch/>
        </p:blipFill>
        <p:spPr>
          <a:xfrm>
            <a:off x="8374417" y="3319363"/>
            <a:ext cx="766589" cy="9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bg>
      <p:bgPr>
        <a:solidFill>
          <a:srgbClr val="8C2BC8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l="47693" r="34753" b="69482"/>
          <a:stretch/>
        </p:blipFill>
        <p:spPr>
          <a:xfrm>
            <a:off x="0" y="3763630"/>
            <a:ext cx="1605064" cy="137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>
            <a:hlinkClick r:id="rId7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9">
            <a:alphaModFix/>
          </a:blip>
          <a:srcRect l="47271" r="21123" b="71754"/>
          <a:stretch/>
        </p:blipFill>
        <p:spPr>
          <a:xfrm rot="-5400000">
            <a:off x="7098512" y="844479"/>
            <a:ext cx="2889966" cy="120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9">
            <a:alphaModFix/>
          </a:blip>
          <a:srcRect l="47271" r="16252" b="84966"/>
          <a:stretch/>
        </p:blipFill>
        <p:spPr>
          <a:xfrm flipH="1">
            <a:off x="-1" y="4504263"/>
            <a:ext cx="3335365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9">
            <a:alphaModFix/>
          </a:blip>
          <a:srcRect l="32906" r="52729" b="28981"/>
          <a:stretch/>
        </p:blipFill>
        <p:spPr>
          <a:xfrm rot="10800000" flipH="1">
            <a:off x="1" y="0"/>
            <a:ext cx="1313552" cy="301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10">
            <a:alphaModFix/>
          </a:blip>
          <a:srcRect l="81733" r="2311"/>
          <a:stretch/>
        </p:blipFill>
        <p:spPr>
          <a:xfrm>
            <a:off x="6162675" y="4117509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10">
            <a:alphaModFix/>
          </a:blip>
          <a:srcRect r="87202" b="41464"/>
          <a:stretch/>
        </p:blipFill>
        <p:spPr>
          <a:xfrm>
            <a:off x="207311" y="1527394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10">
            <a:alphaModFix/>
          </a:blip>
          <a:srcRect l="12783" r="78233" b="57566"/>
          <a:stretch/>
        </p:blipFill>
        <p:spPr>
          <a:xfrm>
            <a:off x="775949" y="2712386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10">
            <a:alphaModFix/>
          </a:blip>
          <a:srcRect l="21888" r="63475" b="33652"/>
          <a:stretch/>
        </p:blipFill>
        <p:spPr>
          <a:xfrm>
            <a:off x="8627080" y="2543108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10">
            <a:alphaModFix/>
          </a:blip>
          <a:srcRect l="36521" r="34916" b="55659"/>
          <a:stretch/>
        </p:blipFill>
        <p:spPr>
          <a:xfrm>
            <a:off x="141276" y="220162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10">
            <a:alphaModFix/>
          </a:blip>
          <a:srcRect l="65189" r="18267"/>
          <a:stretch/>
        </p:blipFill>
        <p:spPr>
          <a:xfrm>
            <a:off x="8348341" y="76481"/>
            <a:ext cx="766589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11">
            <a:alphaModFix/>
          </a:blip>
          <a:srcRect r="54479" b="87572"/>
          <a:stretch/>
        </p:blipFill>
        <p:spPr>
          <a:xfrm>
            <a:off x="5525257" y="4504263"/>
            <a:ext cx="3618744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12">
            <a:alphaModFix/>
          </a:blip>
          <a:srcRect r="50614" b="7906"/>
          <a:stretch/>
        </p:blipFill>
        <p:spPr>
          <a:xfrm>
            <a:off x="7009958" y="3310373"/>
            <a:ext cx="2134042" cy="183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bg>
      <p:bgPr>
        <a:solidFill>
          <a:srgbClr val="FF8AD8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8">
            <a:alphaModFix/>
          </a:blip>
          <a:srcRect l="44030" r="16667" b="57500"/>
          <a:stretch/>
        </p:blipFill>
        <p:spPr>
          <a:xfrm>
            <a:off x="6259749" y="3601223"/>
            <a:ext cx="2884251" cy="154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8">
            <a:alphaModFix/>
          </a:blip>
          <a:srcRect l="63624" b="50000"/>
          <a:stretch/>
        </p:blipFill>
        <p:spPr>
          <a:xfrm>
            <a:off x="0" y="3329062"/>
            <a:ext cx="2669553" cy="18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9">
            <a:alphaModFix/>
          </a:blip>
          <a:srcRect l="81733" r="2311"/>
          <a:stretch/>
        </p:blipFill>
        <p:spPr>
          <a:xfrm>
            <a:off x="8124825" y="164590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9">
            <a:alphaModFix/>
          </a:blip>
          <a:srcRect r="87202" b="41464"/>
          <a:stretch/>
        </p:blipFill>
        <p:spPr>
          <a:xfrm>
            <a:off x="383294" y="164590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9">
            <a:alphaModFix/>
          </a:blip>
          <a:srcRect l="12783" r="78233" b="57566"/>
          <a:stretch/>
        </p:blipFill>
        <p:spPr>
          <a:xfrm>
            <a:off x="8625661" y="3708917"/>
            <a:ext cx="236440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9">
            <a:alphaModFix/>
          </a:blip>
          <a:srcRect l="21888" r="63475" b="33652"/>
          <a:stretch/>
        </p:blipFill>
        <p:spPr>
          <a:xfrm>
            <a:off x="279819" y="843443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9">
            <a:alphaModFix/>
          </a:blip>
          <a:srcRect l="36521" r="34916" b="63525"/>
          <a:stretch/>
        </p:blipFill>
        <p:spPr>
          <a:xfrm>
            <a:off x="5245029" y="4785413"/>
            <a:ext cx="1323494" cy="35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9">
            <a:alphaModFix/>
          </a:blip>
          <a:srcRect l="65189" r="18267"/>
          <a:stretch/>
        </p:blipFill>
        <p:spPr>
          <a:xfrm>
            <a:off x="0" y="3243218"/>
            <a:ext cx="766589" cy="9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bg>
      <p:bgPr>
        <a:solidFill>
          <a:srgbClr val="FEB013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>
            <a:spLocks noGrp="1"/>
          </p:cNvSpPr>
          <p:nvPr>
            <p:ph type="pic" idx="2"/>
          </p:nvPr>
        </p:nvSpPr>
        <p:spPr>
          <a:xfrm>
            <a:off x="969267" y="1086750"/>
            <a:ext cx="2970000" cy="297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71" name="Google Shape;171;p19"/>
          <p:cNvPicPr preferRelativeResize="0"/>
          <p:nvPr/>
        </p:nvPicPr>
        <p:blipFill rotWithShape="1">
          <a:blip r:embed="rId8">
            <a:alphaModFix/>
          </a:blip>
          <a:srcRect l="25334" r="52729" b="74441"/>
          <a:stretch/>
        </p:blipFill>
        <p:spPr>
          <a:xfrm>
            <a:off x="0" y="4056750"/>
            <a:ext cx="2005948" cy="10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9">
            <a:alphaModFix/>
          </a:blip>
          <a:srcRect l="40958" r="34916" b="55659"/>
          <a:stretch/>
        </p:blipFill>
        <p:spPr>
          <a:xfrm>
            <a:off x="-1" y="4145840"/>
            <a:ext cx="2206103" cy="85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8">
            <a:alphaModFix/>
          </a:blip>
          <a:srcRect t="76439" r="72412"/>
          <a:stretch/>
        </p:blipFill>
        <p:spPr>
          <a:xfrm>
            <a:off x="6621308" y="-1"/>
            <a:ext cx="2522693" cy="100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9">
            <a:alphaModFix/>
          </a:blip>
          <a:srcRect l="65189" t="34802" r="18267"/>
          <a:stretch/>
        </p:blipFill>
        <p:spPr>
          <a:xfrm flipH="1">
            <a:off x="7418348" y="0"/>
            <a:ext cx="1512771" cy="126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10">
            <a:alphaModFix/>
          </a:blip>
          <a:srcRect l="71478" t="58435"/>
          <a:stretch/>
        </p:blipFill>
        <p:spPr>
          <a:xfrm>
            <a:off x="0" y="0"/>
            <a:ext cx="2608109" cy="187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10">
            <a:alphaModFix/>
          </a:blip>
          <a:srcRect l="88296" b="35626"/>
          <a:stretch/>
        </p:blipFill>
        <p:spPr>
          <a:xfrm flipH="1">
            <a:off x="8073845" y="2232837"/>
            <a:ext cx="1070155" cy="291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l="61091" t="35891" r="-1"/>
          <a:stretch/>
        </p:blipFill>
        <p:spPr>
          <a:xfrm>
            <a:off x="1" y="0"/>
            <a:ext cx="2568102" cy="19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8">
            <a:alphaModFix/>
          </a:blip>
          <a:srcRect l="47842" r="12739" b="56900"/>
          <a:stretch/>
        </p:blipFill>
        <p:spPr>
          <a:xfrm>
            <a:off x="6542231" y="3803033"/>
            <a:ext cx="2601769" cy="134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9">
            <a:alphaModFix/>
          </a:blip>
          <a:srcRect l="81733" r="2311"/>
          <a:stretch/>
        </p:blipFill>
        <p:spPr>
          <a:xfrm>
            <a:off x="8155488" y="183436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9">
            <a:alphaModFix/>
          </a:blip>
          <a:srcRect r="87202" b="41464"/>
          <a:stretch/>
        </p:blipFill>
        <p:spPr>
          <a:xfrm>
            <a:off x="1320551" y="4765027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9">
            <a:alphaModFix/>
          </a:blip>
          <a:srcRect l="12783" r="78233" b="57566"/>
          <a:stretch/>
        </p:blipFill>
        <p:spPr>
          <a:xfrm>
            <a:off x="257490" y="4272831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 l="21888" r="63475" b="33652"/>
          <a:stretch/>
        </p:blipFill>
        <p:spPr>
          <a:xfrm>
            <a:off x="1272191" y="285526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9">
            <a:alphaModFix/>
          </a:blip>
          <a:srcRect l="36521" r="34916" b="55659"/>
          <a:stretch/>
        </p:blipFill>
        <p:spPr>
          <a:xfrm>
            <a:off x="7476488" y="4293913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9">
            <a:alphaModFix/>
          </a:blip>
          <a:srcRect l="65189" r="18267"/>
          <a:stretch/>
        </p:blipFill>
        <p:spPr>
          <a:xfrm>
            <a:off x="8257823" y="3312152"/>
            <a:ext cx="766589" cy="9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bg>
      <p:bgPr>
        <a:solidFill>
          <a:srgbClr val="E81635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8">
            <a:alphaModFix/>
          </a:blip>
          <a:srcRect l="1" r="58682" b="57288"/>
          <a:stretch/>
        </p:blipFill>
        <p:spPr>
          <a:xfrm>
            <a:off x="6622827" y="3942893"/>
            <a:ext cx="2521173" cy="12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9">
            <a:alphaModFix/>
          </a:blip>
          <a:srcRect l="71478" t="58435"/>
          <a:stretch/>
        </p:blipFill>
        <p:spPr>
          <a:xfrm>
            <a:off x="0" y="0"/>
            <a:ext cx="2608109" cy="187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9">
            <a:alphaModFix/>
          </a:blip>
          <a:srcRect l="44030" r="16667" b="57500"/>
          <a:stretch/>
        </p:blipFill>
        <p:spPr>
          <a:xfrm>
            <a:off x="6259749" y="3601223"/>
            <a:ext cx="2884251" cy="154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9">
            <a:alphaModFix/>
          </a:blip>
          <a:srcRect l="63624" b="50000"/>
          <a:stretch/>
        </p:blipFill>
        <p:spPr>
          <a:xfrm>
            <a:off x="0" y="3329062"/>
            <a:ext cx="2669553" cy="18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10">
            <a:alphaModFix/>
          </a:blip>
          <a:srcRect l="12783" r="78233" b="57566"/>
          <a:stretch/>
        </p:blipFill>
        <p:spPr>
          <a:xfrm>
            <a:off x="8625661" y="3708917"/>
            <a:ext cx="236440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10">
            <a:alphaModFix/>
          </a:blip>
          <a:srcRect l="36521" r="34916" b="63525"/>
          <a:stretch/>
        </p:blipFill>
        <p:spPr>
          <a:xfrm>
            <a:off x="5245029" y="4785413"/>
            <a:ext cx="1323494" cy="35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10">
            <a:alphaModFix/>
          </a:blip>
          <a:srcRect l="65189" r="18267"/>
          <a:stretch/>
        </p:blipFill>
        <p:spPr>
          <a:xfrm>
            <a:off x="0" y="3243218"/>
            <a:ext cx="766589" cy="981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>
            <a:spLocks noGrp="1"/>
          </p:cNvSpPr>
          <p:nvPr>
            <p:ph type="pic" idx="2"/>
          </p:nvPr>
        </p:nvSpPr>
        <p:spPr>
          <a:xfrm>
            <a:off x="700361" y="372074"/>
            <a:ext cx="2970000" cy="297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21"/>
          <p:cNvSpPr>
            <a:spLocks noGrp="1"/>
          </p:cNvSpPr>
          <p:nvPr>
            <p:ph type="pic" idx="3"/>
          </p:nvPr>
        </p:nvSpPr>
        <p:spPr>
          <a:xfrm>
            <a:off x="5473640" y="1773802"/>
            <a:ext cx="2970000" cy="297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04" name="Google Shape;204;p21"/>
          <p:cNvPicPr preferRelativeResize="0"/>
          <p:nvPr/>
        </p:nvPicPr>
        <p:blipFill rotWithShape="1">
          <a:blip r:embed="rId10">
            <a:alphaModFix/>
          </a:blip>
          <a:srcRect r="87202" b="41464"/>
          <a:stretch/>
        </p:blipFill>
        <p:spPr>
          <a:xfrm>
            <a:off x="3820190" y="3667216"/>
            <a:ext cx="1170232" cy="113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10">
            <a:alphaModFix/>
          </a:blip>
          <a:srcRect l="12783" r="78233" b="57566"/>
          <a:stretch/>
        </p:blipFill>
        <p:spPr>
          <a:xfrm>
            <a:off x="4405307" y="1737904"/>
            <a:ext cx="821531" cy="82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10">
            <a:alphaModFix/>
          </a:blip>
          <a:srcRect l="21888" r="63475" b="33652"/>
          <a:stretch/>
        </p:blipFill>
        <p:spPr>
          <a:xfrm>
            <a:off x="4943302" y="279669"/>
            <a:ext cx="1338263" cy="12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bg>
      <p:bgPr>
        <a:solidFill>
          <a:srgbClr val="4386F0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8">
            <a:alphaModFix/>
          </a:blip>
          <a:srcRect l="81733" t="30881" r="2311"/>
          <a:stretch/>
        </p:blipFill>
        <p:spPr>
          <a:xfrm flipH="1">
            <a:off x="1178995" y="-1"/>
            <a:ext cx="1459029" cy="133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8">
            <a:alphaModFix/>
          </a:blip>
          <a:srcRect r="87202" b="41464"/>
          <a:stretch/>
        </p:blipFill>
        <p:spPr>
          <a:xfrm>
            <a:off x="8041511" y="99691"/>
            <a:ext cx="768630" cy="74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8">
            <a:alphaModFix/>
          </a:blip>
          <a:srcRect l="21888" r="63475" b="33652"/>
          <a:stretch/>
        </p:blipFill>
        <p:spPr>
          <a:xfrm>
            <a:off x="236243" y="254018"/>
            <a:ext cx="878996" cy="8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 rotWithShape="1">
          <a:blip r:embed="rId8">
            <a:alphaModFix/>
          </a:blip>
          <a:srcRect l="69716" r="18266" b="15346"/>
          <a:stretch/>
        </p:blipFill>
        <p:spPr>
          <a:xfrm>
            <a:off x="-1" y="3503433"/>
            <a:ext cx="1098873" cy="16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9">
            <a:alphaModFix/>
          </a:blip>
          <a:srcRect l="5925" r="47037" b="77971"/>
          <a:stretch/>
        </p:blipFill>
        <p:spPr>
          <a:xfrm>
            <a:off x="1" y="4445045"/>
            <a:ext cx="2305050" cy="6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9">
            <a:alphaModFix/>
          </a:blip>
          <a:srcRect r="55239" b="68484"/>
          <a:stretch/>
        </p:blipFill>
        <p:spPr>
          <a:xfrm>
            <a:off x="6950584" y="4144236"/>
            <a:ext cx="2193416" cy="9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8">
            <a:alphaModFix/>
          </a:blip>
          <a:srcRect l="36521" r="44589" b="55659"/>
          <a:stretch/>
        </p:blipFill>
        <p:spPr>
          <a:xfrm>
            <a:off x="7416779" y="4091045"/>
            <a:ext cx="1727221" cy="85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bg>
      <p:bgPr>
        <a:solidFill>
          <a:srgbClr val="FF8AD8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>
            <a:spLocks noGrp="1"/>
          </p:cNvSpPr>
          <p:nvPr>
            <p:ph type="pic" idx="2"/>
          </p:nvPr>
        </p:nvSpPr>
        <p:spPr>
          <a:xfrm>
            <a:off x="590507" y="577849"/>
            <a:ext cx="2223424" cy="1565792"/>
          </a:xfrm>
          <a:prstGeom prst="roundRect">
            <a:avLst>
              <a:gd name="adj" fmla="val 8096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25" name="Google Shape;225;p23"/>
          <p:cNvSpPr>
            <a:spLocks noGrp="1"/>
          </p:cNvSpPr>
          <p:nvPr>
            <p:ph type="pic" idx="3"/>
          </p:nvPr>
        </p:nvSpPr>
        <p:spPr>
          <a:xfrm>
            <a:off x="3460288" y="577849"/>
            <a:ext cx="2223424" cy="1565792"/>
          </a:xfrm>
          <a:prstGeom prst="roundRect">
            <a:avLst>
              <a:gd name="adj" fmla="val 8096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26" name="Google Shape;226;p23"/>
          <p:cNvSpPr>
            <a:spLocks noGrp="1"/>
          </p:cNvSpPr>
          <p:nvPr>
            <p:ph type="pic" idx="4"/>
          </p:nvPr>
        </p:nvSpPr>
        <p:spPr>
          <a:xfrm>
            <a:off x="6330068" y="577849"/>
            <a:ext cx="2223425" cy="1565792"/>
          </a:xfrm>
          <a:prstGeom prst="roundRect">
            <a:avLst>
              <a:gd name="adj" fmla="val 8096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27" name="Google Shape;227;p23"/>
          <p:cNvPicPr preferRelativeResize="0"/>
          <p:nvPr/>
        </p:nvPicPr>
        <p:blipFill rotWithShape="1">
          <a:blip r:embed="rId8">
            <a:alphaModFix/>
          </a:blip>
          <a:srcRect l="1" r="58682" b="57288"/>
          <a:stretch/>
        </p:blipFill>
        <p:spPr>
          <a:xfrm>
            <a:off x="6622827" y="3942893"/>
            <a:ext cx="2521173" cy="12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9">
            <a:alphaModFix/>
          </a:blip>
          <a:srcRect l="81733" t="17022" r="5273"/>
          <a:stretch/>
        </p:blipFill>
        <p:spPr>
          <a:xfrm>
            <a:off x="8305104" y="0"/>
            <a:ext cx="838896" cy="113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9">
            <a:alphaModFix/>
          </a:blip>
          <a:srcRect l="36521" t="5670" r="34916" b="55660"/>
          <a:stretch/>
        </p:blipFill>
        <p:spPr>
          <a:xfrm>
            <a:off x="4078987" y="0"/>
            <a:ext cx="1843954" cy="52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9">
            <a:alphaModFix/>
          </a:blip>
          <a:srcRect l="66241" t="41140" r="18267"/>
          <a:stretch/>
        </p:blipFill>
        <p:spPr>
          <a:xfrm>
            <a:off x="0" y="0"/>
            <a:ext cx="1000125" cy="80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8">
            <a:alphaModFix/>
          </a:blip>
          <a:srcRect r="62858" b="44296"/>
          <a:stretch/>
        </p:blipFill>
        <p:spPr>
          <a:xfrm flipH="1">
            <a:off x="-1" y="3577707"/>
            <a:ext cx="2266361" cy="156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bg>
      <p:bgPr>
        <a:solidFill>
          <a:srgbClr val="8C2BC8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8">
            <a:alphaModFix/>
          </a:blip>
          <a:srcRect l="52961" t="7318" r="20678"/>
          <a:stretch/>
        </p:blipFill>
        <p:spPr>
          <a:xfrm>
            <a:off x="7044172" y="-1"/>
            <a:ext cx="2095501" cy="47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9">
            <a:alphaModFix/>
          </a:blip>
          <a:srcRect l="47693" r="34753" b="69482"/>
          <a:stretch/>
        </p:blipFill>
        <p:spPr>
          <a:xfrm>
            <a:off x="0" y="3763630"/>
            <a:ext cx="1605064" cy="137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 rotWithShape="1">
          <a:blip r:embed="rId8">
            <a:alphaModFix/>
          </a:blip>
          <a:srcRect r="54479" b="87572"/>
          <a:stretch/>
        </p:blipFill>
        <p:spPr>
          <a:xfrm>
            <a:off x="5525257" y="4504263"/>
            <a:ext cx="3618744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10">
            <a:alphaModFix/>
          </a:blip>
          <a:srcRect l="47271" r="16252" b="84966"/>
          <a:stretch/>
        </p:blipFill>
        <p:spPr>
          <a:xfrm flipH="1">
            <a:off x="-1" y="4504263"/>
            <a:ext cx="3335365" cy="6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11">
            <a:alphaModFix/>
          </a:blip>
          <a:srcRect r="54051" b="25686"/>
          <a:stretch/>
        </p:blipFill>
        <p:spPr>
          <a:xfrm>
            <a:off x="7158472" y="3664256"/>
            <a:ext cx="1985529" cy="147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>
            <a:spLocks noGrp="1"/>
          </p:cNvSpPr>
          <p:nvPr>
            <p:ph type="pic" idx="2"/>
          </p:nvPr>
        </p:nvSpPr>
        <p:spPr>
          <a:xfrm>
            <a:off x="6534150" y="800100"/>
            <a:ext cx="2095500" cy="35433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24"/>
          <p:cNvSpPr>
            <a:spLocks noGrp="1"/>
          </p:cNvSpPr>
          <p:nvPr>
            <p:ph type="pic" idx="3"/>
          </p:nvPr>
        </p:nvSpPr>
        <p:spPr>
          <a:xfrm>
            <a:off x="4235427" y="800100"/>
            <a:ext cx="2095500" cy="35433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45" name="Google Shape;245;p24"/>
          <p:cNvPicPr preferRelativeResize="0"/>
          <p:nvPr/>
        </p:nvPicPr>
        <p:blipFill rotWithShape="1">
          <a:blip r:embed="rId11">
            <a:alphaModFix/>
          </a:blip>
          <a:srcRect l="17217" t="26709" r="46006"/>
          <a:stretch/>
        </p:blipFill>
        <p:spPr>
          <a:xfrm>
            <a:off x="1" y="1"/>
            <a:ext cx="1867646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12">
            <a:alphaModFix/>
          </a:blip>
          <a:srcRect r="87202" b="41464"/>
          <a:stretch/>
        </p:blipFill>
        <p:spPr>
          <a:xfrm>
            <a:off x="207311" y="1527394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12">
            <a:alphaModFix/>
          </a:blip>
          <a:srcRect l="12783" r="78233" b="57566"/>
          <a:stretch/>
        </p:blipFill>
        <p:spPr>
          <a:xfrm>
            <a:off x="1377544" y="1402151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12">
            <a:alphaModFix/>
          </a:blip>
          <a:srcRect l="21888" r="63475" b="33652"/>
          <a:stretch/>
        </p:blipFill>
        <p:spPr>
          <a:xfrm>
            <a:off x="1272191" y="285526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12">
            <a:alphaModFix/>
          </a:blip>
          <a:srcRect l="36521" r="34916" b="55659"/>
          <a:stretch/>
        </p:blipFill>
        <p:spPr>
          <a:xfrm>
            <a:off x="4335218" y="162443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13">
            <a:alphaModFix/>
          </a:blip>
          <a:srcRect l="3262" r="42668" b="7823"/>
          <a:stretch/>
        </p:blipFill>
        <p:spPr>
          <a:xfrm>
            <a:off x="-1" y="1459478"/>
            <a:ext cx="5267528" cy="368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8">
            <a:alphaModFix/>
          </a:blip>
          <a:srcRect l="12728" r="42666" b="71039"/>
          <a:stretch/>
        </p:blipFill>
        <p:spPr>
          <a:xfrm>
            <a:off x="0" y="4385579"/>
            <a:ext cx="2845340" cy="75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8">
            <a:alphaModFix/>
          </a:blip>
          <a:srcRect t="52334" r="65001"/>
          <a:stretch/>
        </p:blipFill>
        <p:spPr>
          <a:xfrm>
            <a:off x="6911369" y="0"/>
            <a:ext cx="2232632" cy="12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9">
            <a:alphaModFix/>
          </a:blip>
          <a:srcRect l="81733" r="2311"/>
          <a:stretch/>
        </p:blipFill>
        <p:spPr>
          <a:xfrm>
            <a:off x="7006436" y="132844"/>
            <a:ext cx="739356" cy="98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9">
            <a:alphaModFix/>
          </a:blip>
          <a:srcRect r="87202" b="41464"/>
          <a:stretch/>
        </p:blipFill>
        <p:spPr>
          <a:xfrm>
            <a:off x="3157832" y="4759677"/>
            <a:ext cx="336799" cy="32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9">
            <a:alphaModFix/>
          </a:blip>
          <a:srcRect l="12783" r="78233" b="57566"/>
          <a:stretch/>
        </p:blipFill>
        <p:spPr>
          <a:xfrm>
            <a:off x="1279988" y="199510"/>
            <a:ext cx="236441" cy="2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9">
            <a:alphaModFix/>
          </a:blip>
          <a:srcRect l="21888" r="63475" b="33652"/>
          <a:stretch/>
        </p:blipFill>
        <p:spPr>
          <a:xfrm>
            <a:off x="207311" y="684365"/>
            <a:ext cx="385159" cy="36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9">
            <a:alphaModFix/>
          </a:blip>
          <a:srcRect l="36521" r="34916" b="55659"/>
          <a:stretch/>
        </p:blipFill>
        <p:spPr>
          <a:xfrm>
            <a:off x="144611" y="3857654"/>
            <a:ext cx="1323494" cy="43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9">
            <a:alphaModFix/>
          </a:blip>
          <a:srcRect l="65189" r="18267"/>
          <a:stretch/>
        </p:blipFill>
        <p:spPr>
          <a:xfrm>
            <a:off x="8170100" y="972844"/>
            <a:ext cx="766589" cy="98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bg>
      <p:bgPr>
        <a:solidFill>
          <a:srgbClr val="4386F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>
            <a:spLocks noGrp="1"/>
          </p:cNvSpPr>
          <p:nvPr>
            <p:ph type="pic" idx="2"/>
          </p:nvPr>
        </p:nvSpPr>
        <p:spPr>
          <a:xfrm>
            <a:off x="5787208" y="647357"/>
            <a:ext cx="1816835" cy="3942000"/>
          </a:xfrm>
          <a:prstGeom prst="roundRect">
            <a:avLst>
              <a:gd name="adj" fmla="val 14137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270" name="Google Shape;270;p26"/>
          <p:cNvPicPr preferRelativeResize="0"/>
          <p:nvPr/>
        </p:nvPicPr>
        <p:blipFill rotWithShape="1">
          <a:blip r:embed="rId8">
            <a:alphaModFix/>
          </a:blip>
          <a:srcRect r="55239" b="68484"/>
          <a:stretch/>
        </p:blipFill>
        <p:spPr>
          <a:xfrm>
            <a:off x="6950584" y="4144236"/>
            <a:ext cx="2193416" cy="9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9">
            <a:alphaModFix/>
          </a:blip>
          <a:srcRect l="36521" r="44589" b="55659"/>
          <a:stretch/>
        </p:blipFill>
        <p:spPr>
          <a:xfrm>
            <a:off x="7416779" y="4091045"/>
            <a:ext cx="1727221" cy="85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10">
            <a:alphaModFix/>
          </a:blip>
          <a:srcRect l="17217" t="26709" r="46006"/>
          <a:stretch/>
        </p:blipFill>
        <p:spPr>
          <a:xfrm>
            <a:off x="1" y="1"/>
            <a:ext cx="1867646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9">
            <a:alphaModFix/>
          </a:blip>
          <a:srcRect l="81733" t="30881" r="2311"/>
          <a:stretch/>
        </p:blipFill>
        <p:spPr>
          <a:xfrm flipH="1">
            <a:off x="1178995" y="-1"/>
            <a:ext cx="1459029" cy="133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9">
            <a:alphaModFix/>
          </a:blip>
          <a:srcRect l="21888" r="63475" b="33652"/>
          <a:stretch/>
        </p:blipFill>
        <p:spPr>
          <a:xfrm>
            <a:off x="236243" y="254018"/>
            <a:ext cx="878996" cy="8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bg>
      <p:bgPr>
        <a:solidFill>
          <a:srgbClr val="E81635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8">
            <a:alphaModFix/>
          </a:blip>
          <a:srcRect l="21888" r="63475" b="33652"/>
          <a:stretch/>
        </p:blipFill>
        <p:spPr>
          <a:xfrm>
            <a:off x="8252528" y="2746247"/>
            <a:ext cx="730966" cy="7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 rotWithShape="1">
          <a:blip r:embed="rId8">
            <a:alphaModFix/>
          </a:blip>
          <a:srcRect l="65189" t="28781" r="18267"/>
          <a:stretch/>
        </p:blipFill>
        <p:spPr>
          <a:xfrm>
            <a:off x="4304997" y="-1"/>
            <a:ext cx="1512771" cy="137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9">
            <a:alphaModFix/>
          </a:blip>
          <a:srcRect l="52961" t="7318" r="20678"/>
          <a:stretch/>
        </p:blipFill>
        <p:spPr>
          <a:xfrm>
            <a:off x="7044172" y="-1"/>
            <a:ext cx="2095501" cy="47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10">
            <a:alphaModFix/>
          </a:blip>
          <a:srcRect r="54051" b="25686"/>
          <a:stretch/>
        </p:blipFill>
        <p:spPr>
          <a:xfrm>
            <a:off x="7158472" y="3664256"/>
            <a:ext cx="1985529" cy="147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10">
            <a:alphaModFix/>
          </a:blip>
          <a:srcRect l="17217" t="26709" r="46006"/>
          <a:stretch/>
        </p:blipFill>
        <p:spPr>
          <a:xfrm>
            <a:off x="1" y="1"/>
            <a:ext cx="1867646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>
            <a:spLocks noGrp="1"/>
          </p:cNvSpPr>
          <p:nvPr>
            <p:ph type="pic" idx="2"/>
          </p:nvPr>
        </p:nvSpPr>
        <p:spPr>
          <a:xfrm>
            <a:off x="5072623" y="565540"/>
            <a:ext cx="2998403" cy="3999317"/>
          </a:xfrm>
          <a:prstGeom prst="roundRect">
            <a:avLst>
              <a:gd name="adj" fmla="val 1370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286" name="Google Shape;286;p27"/>
          <p:cNvPicPr preferRelativeResize="0"/>
          <p:nvPr/>
        </p:nvPicPr>
        <p:blipFill rotWithShape="1">
          <a:blip r:embed="rId8">
            <a:alphaModFix/>
          </a:blip>
          <a:srcRect r="87202" b="41464"/>
          <a:stretch/>
        </p:blipFill>
        <p:spPr>
          <a:xfrm rot="2865368">
            <a:off x="583862" y="361260"/>
            <a:ext cx="743963" cy="7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bg>
      <p:bgPr>
        <a:solidFill>
          <a:srgbClr val="8C2BC8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8">
            <a:alphaModFix/>
          </a:blip>
          <a:srcRect l="12783" r="78233" b="57566"/>
          <a:stretch/>
        </p:blipFill>
        <p:spPr>
          <a:xfrm>
            <a:off x="181443" y="3080189"/>
            <a:ext cx="821531" cy="82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 rotWithShape="1">
          <a:blip r:embed="rId9">
            <a:alphaModFix/>
          </a:blip>
          <a:srcRect l="25334" r="52729" b="74441"/>
          <a:stretch/>
        </p:blipFill>
        <p:spPr>
          <a:xfrm>
            <a:off x="0" y="4056750"/>
            <a:ext cx="2005948" cy="10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 rotWithShape="1">
          <a:blip r:embed="rId8">
            <a:alphaModFix/>
          </a:blip>
          <a:srcRect l="40958" r="34916" b="55659"/>
          <a:stretch/>
        </p:blipFill>
        <p:spPr>
          <a:xfrm>
            <a:off x="-1" y="4145840"/>
            <a:ext cx="2206103" cy="85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 rotWithShape="1">
          <a:blip r:embed="rId9">
            <a:alphaModFix/>
          </a:blip>
          <a:srcRect t="76439" r="72412"/>
          <a:stretch/>
        </p:blipFill>
        <p:spPr>
          <a:xfrm>
            <a:off x="6621308" y="-1"/>
            <a:ext cx="2522693" cy="100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8">
            <a:alphaModFix/>
          </a:blip>
          <a:srcRect l="65189" t="34802" r="18267"/>
          <a:stretch/>
        </p:blipFill>
        <p:spPr>
          <a:xfrm flipH="1">
            <a:off x="7418348" y="0"/>
            <a:ext cx="1512771" cy="126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 rotWithShape="1">
          <a:blip r:embed="rId10">
            <a:alphaModFix/>
          </a:blip>
          <a:srcRect l="88296" b="35626"/>
          <a:stretch/>
        </p:blipFill>
        <p:spPr>
          <a:xfrm flipH="1">
            <a:off x="8073845" y="2232837"/>
            <a:ext cx="1070155" cy="2910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>
            <a:spLocks noGrp="1"/>
          </p:cNvSpPr>
          <p:nvPr>
            <p:ph type="pic" idx="2"/>
          </p:nvPr>
        </p:nvSpPr>
        <p:spPr>
          <a:xfrm>
            <a:off x="3930399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PTMON custom">
  <p:cSld name="PPTMON custom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86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4286" y="-4286"/>
            <a:ext cx="9152230" cy="5151730"/>
            <a:chOff x="-5715" y="-5715"/>
            <a:chExt cx="12202973" cy="6868973"/>
          </a:xfrm>
        </p:grpSpPr>
        <p:sp>
          <p:nvSpPr>
            <p:cNvPr id="52" name="Google Shape;52;p13"/>
            <p:cNvSpPr/>
            <p:nvPr/>
          </p:nvSpPr>
          <p:spPr>
            <a:xfrm>
              <a:off x="6337478" y="3600755"/>
              <a:ext cx="5859780" cy="2042160"/>
            </a:xfrm>
            <a:custGeom>
              <a:avLst/>
              <a:gdLst/>
              <a:ahLst/>
              <a:cxnLst/>
              <a:rect l="l" t="t" r="r" b="b"/>
              <a:pathLst>
                <a:path w="5859780" h="2042160" extrusionOk="0">
                  <a:moveTo>
                    <a:pt x="5715" y="10516"/>
                  </a:moveTo>
                  <a:lnTo>
                    <a:pt x="5854522" y="2041322"/>
                  </a:lnTo>
                  <a:lnTo>
                    <a:pt x="5854522" y="1790243"/>
                  </a:lnTo>
                  <a:lnTo>
                    <a:pt x="9296" y="5715"/>
                  </a:lnTo>
                  <a:cubicBezTo>
                    <a:pt x="8153" y="7239"/>
                    <a:pt x="6934" y="8839"/>
                    <a:pt x="5715" y="105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6344336" y="3585362"/>
              <a:ext cx="5852160" cy="1508760"/>
            </a:xfrm>
            <a:custGeom>
              <a:avLst/>
              <a:gdLst/>
              <a:ahLst/>
              <a:cxnLst/>
              <a:rect l="l" t="t" r="r" b="b"/>
              <a:pathLst>
                <a:path w="5852160" h="1508760" extrusionOk="0">
                  <a:moveTo>
                    <a:pt x="5715" y="15773"/>
                  </a:moveTo>
                  <a:lnTo>
                    <a:pt x="5847664" y="1507160"/>
                  </a:lnTo>
                  <a:lnTo>
                    <a:pt x="5847664" y="950214"/>
                  </a:lnTo>
                  <a:lnTo>
                    <a:pt x="10515" y="5715"/>
                  </a:lnTo>
                  <a:cubicBezTo>
                    <a:pt x="9296" y="9144"/>
                    <a:pt x="7696" y="12421"/>
                    <a:pt x="5715" y="1577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298387" y="3626968"/>
              <a:ext cx="5532120" cy="3230880"/>
            </a:xfrm>
            <a:custGeom>
              <a:avLst/>
              <a:gdLst/>
              <a:ahLst/>
              <a:cxnLst/>
              <a:rect l="l" t="t" r="r" b="b"/>
              <a:pathLst>
                <a:path w="5532120" h="3230880" extrusionOk="0">
                  <a:moveTo>
                    <a:pt x="5715" y="16535"/>
                  </a:moveTo>
                  <a:lnTo>
                    <a:pt x="4263771" y="3231032"/>
                  </a:lnTo>
                  <a:lnTo>
                    <a:pt x="5527244" y="3231032"/>
                  </a:lnTo>
                  <a:lnTo>
                    <a:pt x="22098" y="5715"/>
                  </a:lnTo>
                  <a:cubicBezTo>
                    <a:pt x="16917" y="9601"/>
                    <a:pt x="11430" y="13259"/>
                    <a:pt x="5715" y="165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320790" y="3616604"/>
              <a:ext cx="5875020" cy="3116580"/>
            </a:xfrm>
            <a:custGeom>
              <a:avLst/>
              <a:gdLst/>
              <a:ahLst/>
              <a:cxnLst/>
              <a:rect l="l" t="t" r="r" b="b"/>
              <a:pathLst>
                <a:path w="5875020" h="3116580" extrusionOk="0">
                  <a:moveTo>
                    <a:pt x="5715" y="11354"/>
                  </a:moveTo>
                  <a:lnTo>
                    <a:pt x="5871210" y="3112313"/>
                  </a:lnTo>
                  <a:lnTo>
                    <a:pt x="5871210" y="2719045"/>
                  </a:lnTo>
                  <a:lnTo>
                    <a:pt x="12116" y="5715"/>
                  </a:lnTo>
                  <a:cubicBezTo>
                    <a:pt x="10058" y="7620"/>
                    <a:pt x="8001" y="9525"/>
                    <a:pt x="5715" y="113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281395" y="3642512"/>
              <a:ext cx="3749040" cy="3215640"/>
            </a:xfrm>
            <a:custGeom>
              <a:avLst/>
              <a:gdLst/>
              <a:ahLst/>
              <a:cxnLst/>
              <a:rect l="l" t="t" r="r" b="b"/>
              <a:pathLst>
                <a:path w="3749040" h="3215640" extrusionOk="0">
                  <a:moveTo>
                    <a:pt x="5715" y="9754"/>
                  </a:moveTo>
                  <a:lnTo>
                    <a:pt x="3364078" y="3215488"/>
                  </a:lnTo>
                  <a:lnTo>
                    <a:pt x="3750793" y="3215488"/>
                  </a:lnTo>
                  <a:lnTo>
                    <a:pt x="14173" y="5715"/>
                  </a:lnTo>
                  <a:cubicBezTo>
                    <a:pt x="11506" y="7011"/>
                    <a:pt x="8686" y="8382"/>
                    <a:pt x="5715" y="97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349136" y="2577236"/>
              <a:ext cx="5844540" cy="975360"/>
            </a:xfrm>
            <a:custGeom>
              <a:avLst/>
              <a:gdLst/>
              <a:ahLst/>
              <a:cxnLst/>
              <a:rect l="l" t="t" r="r" b="b"/>
              <a:pathLst>
                <a:path w="5844540" h="975360" extrusionOk="0">
                  <a:moveTo>
                    <a:pt x="8992" y="971017"/>
                  </a:moveTo>
                  <a:lnTo>
                    <a:pt x="5842864" y="527914"/>
                  </a:lnTo>
                  <a:lnTo>
                    <a:pt x="5842864" y="5715"/>
                  </a:lnTo>
                  <a:lnTo>
                    <a:pt x="5715" y="958977"/>
                  </a:lnTo>
                  <a:cubicBezTo>
                    <a:pt x="7163" y="962863"/>
                    <a:pt x="8230" y="966826"/>
                    <a:pt x="8992" y="9710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345022" y="2077822"/>
              <a:ext cx="5852160" cy="1455420"/>
            </a:xfrm>
            <a:custGeom>
              <a:avLst/>
              <a:gdLst/>
              <a:ahLst/>
              <a:cxnLst/>
              <a:rect l="l" t="t" r="r" b="b"/>
              <a:pathLst>
                <a:path w="5852160" h="1455420" extrusionOk="0">
                  <a:moveTo>
                    <a:pt x="8001" y="1454049"/>
                  </a:moveTo>
                  <a:lnTo>
                    <a:pt x="5846979" y="287808"/>
                  </a:lnTo>
                  <a:lnTo>
                    <a:pt x="5846979" y="5715"/>
                  </a:lnTo>
                  <a:lnTo>
                    <a:pt x="5715" y="1449553"/>
                  </a:lnTo>
                  <a:cubicBezTo>
                    <a:pt x="6477" y="1450924"/>
                    <a:pt x="7239" y="1452448"/>
                    <a:pt x="8001" y="145404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350737" y="3574389"/>
              <a:ext cx="5844540" cy="754380"/>
            </a:xfrm>
            <a:custGeom>
              <a:avLst/>
              <a:gdLst/>
              <a:ahLst/>
              <a:cxnLst/>
              <a:rect l="l" t="t" r="r" b="b"/>
              <a:pathLst>
                <a:path w="5844540" h="754380" extrusionOk="0">
                  <a:moveTo>
                    <a:pt x="5715" y="11735"/>
                  </a:moveTo>
                  <a:lnTo>
                    <a:pt x="5841264" y="749656"/>
                  </a:lnTo>
                  <a:lnTo>
                    <a:pt x="5841264" y="490728"/>
                  </a:lnTo>
                  <a:lnTo>
                    <a:pt x="7163" y="5715"/>
                  </a:lnTo>
                  <a:cubicBezTo>
                    <a:pt x="6706" y="7925"/>
                    <a:pt x="6248" y="9906"/>
                    <a:pt x="5715" y="117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353404" y="3352724"/>
              <a:ext cx="5836920" cy="213360"/>
            </a:xfrm>
            <a:custGeom>
              <a:avLst/>
              <a:gdLst/>
              <a:ahLst/>
              <a:cxnLst/>
              <a:rect l="l" t="t" r="r" b="b"/>
              <a:pathLst>
                <a:path w="5836920" h="213360" extrusionOk="0">
                  <a:moveTo>
                    <a:pt x="5943" y="210083"/>
                  </a:moveTo>
                  <a:lnTo>
                    <a:pt x="5838596" y="207264"/>
                  </a:lnTo>
                  <a:lnTo>
                    <a:pt x="5838596" y="5715"/>
                  </a:lnTo>
                  <a:lnTo>
                    <a:pt x="5715" y="203759"/>
                  </a:lnTo>
                  <a:cubicBezTo>
                    <a:pt x="5867" y="205816"/>
                    <a:pt x="5943" y="207950"/>
                    <a:pt x="5943" y="21008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317035" y="3657295"/>
              <a:ext cx="1836420" cy="3200400"/>
            </a:xfrm>
            <a:custGeom>
              <a:avLst/>
              <a:gdLst/>
              <a:ahLst/>
              <a:cxnLst/>
              <a:rect l="l" t="t" r="r" b="b"/>
              <a:pathLst>
                <a:path w="1836420" h="3200400" extrusionOk="0">
                  <a:moveTo>
                    <a:pt x="1826971" y="5715"/>
                  </a:moveTo>
                  <a:lnTo>
                    <a:pt x="5715" y="3200705"/>
                  </a:lnTo>
                  <a:lnTo>
                    <a:pt x="290779" y="3200705"/>
                  </a:lnTo>
                  <a:lnTo>
                    <a:pt x="1832915" y="7011"/>
                  </a:lnTo>
                  <a:cubicBezTo>
                    <a:pt x="1831086" y="6629"/>
                    <a:pt x="1829105" y="6172"/>
                    <a:pt x="1826971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3130982" y="3649294"/>
              <a:ext cx="3002280" cy="3208020"/>
            </a:xfrm>
            <a:custGeom>
              <a:avLst/>
              <a:gdLst/>
              <a:ahLst/>
              <a:cxnLst/>
              <a:rect l="l" t="t" r="r" b="b"/>
              <a:pathLst>
                <a:path w="3002280" h="3208020" extrusionOk="0">
                  <a:moveTo>
                    <a:pt x="2988869" y="5715"/>
                  </a:moveTo>
                  <a:lnTo>
                    <a:pt x="5715" y="3208706"/>
                  </a:lnTo>
                  <a:lnTo>
                    <a:pt x="426796" y="3208706"/>
                  </a:lnTo>
                  <a:lnTo>
                    <a:pt x="2997174" y="8839"/>
                  </a:lnTo>
                  <a:cubicBezTo>
                    <a:pt x="2994508" y="7925"/>
                    <a:pt x="2991688" y="6858"/>
                    <a:pt x="2988869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333896" y="1205103"/>
              <a:ext cx="5859780" cy="2308860"/>
            </a:xfrm>
            <a:custGeom>
              <a:avLst/>
              <a:gdLst/>
              <a:ahLst/>
              <a:cxnLst/>
              <a:rect l="l" t="t" r="r" b="b"/>
              <a:pathLst>
                <a:path w="5859780" h="2308860" extrusionOk="0">
                  <a:moveTo>
                    <a:pt x="8763" y="2310460"/>
                  </a:moveTo>
                  <a:lnTo>
                    <a:pt x="5858104" y="271348"/>
                  </a:lnTo>
                  <a:lnTo>
                    <a:pt x="5858104" y="5715"/>
                  </a:lnTo>
                  <a:lnTo>
                    <a:pt x="5715" y="2306955"/>
                  </a:lnTo>
                  <a:cubicBezTo>
                    <a:pt x="7239" y="2308555"/>
                    <a:pt x="8153" y="2309698"/>
                    <a:pt x="8763" y="231046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743227" y="3637026"/>
              <a:ext cx="4373880" cy="3223260"/>
            </a:xfrm>
            <a:custGeom>
              <a:avLst/>
              <a:gdLst/>
              <a:ahLst/>
              <a:cxnLst/>
              <a:rect l="l" t="t" r="r" b="b"/>
              <a:pathLst>
                <a:path w="4373880" h="3223260" extrusionOk="0">
                  <a:moveTo>
                    <a:pt x="4352087" y="5715"/>
                  </a:moveTo>
                  <a:lnTo>
                    <a:pt x="5715" y="3220974"/>
                  </a:lnTo>
                  <a:lnTo>
                    <a:pt x="1032434" y="3220974"/>
                  </a:lnTo>
                  <a:lnTo>
                    <a:pt x="4369765" y="14935"/>
                  </a:lnTo>
                  <a:cubicBezTo>
                    <a:pt x="4363593" y="12192"/>
                    <a:pt x="4357650" y="9068"/>
                    <a:pt x="4352087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99542" y="3626891"/>
              <a:ext cx="5486400" cy="3230880"/>
            </a:xfrm>
            <a:custGeom>
              <a:avLst/>
              <a:gdLst/>
              <a:ahLst/>
              <a:cxnLst/>
              <a:rect l="l" t="t" r="r" b="b"/>
              <a:pathLst>
                <a:path w="5486400" h="3230880" extrusionOk="0">
                  <a:moveTo>
                    <a:pt x="5480533" y="5715"/>
                  </a:moveTo>
                  <a:lnTo>
                    <a:pt x="5715" y="3231109"/>
                  </a:lnTo>
                  <a:lnTo>
                    <a:pt x="546202" y="3231109"/>
                  </a:lnTo>
                  <a:lnTo>
                    <a:pt x="5487238" y="10439"/>
                  </a:lnTo>
                  <a:cubicBezTo>
                    <a:pt x="5485029" y="8992"/>
                    <a:pt x="5482819" y="7391"/>
                    <a:pt x="5480533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44542" y="3660191"/>
              <a:ext cx="1234440" cy="3200400"/>
            </a:xfrm>
            <a:custGeom>
              <a:avLst/>
              <a:gdLst/>
              <a:ahLst/>
              <a:cxnLst/>
              <a:rect l="l" t="t" r="r" b="b"/>
              <a:pathLst>
                <a:path w="1234440" h="3200400" extrusionOk="0">
                  <a:moveTo>
                    <a:pt x="1213790" y="5715"/>
                  </a:moveTo>
                  <a:lnTo>
                    <a:pt x="5715" y="3197809"/>
                  </a:lnTo>
                  <a:lnTo>
                    <a:pt x="661111" y="3197809"/>
                  </a:lnTo>
                  <a:lnTo>
                    <a:pt x="1231925" y="7925"/>
                  </a:lnTo>
                  <a:cubicBezTo>
                    <a:pt x="1225449" y="7391"/>
                    <a:pt x="1219505" y="6706"/>
                    <a:pt x="1213790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220054" y="3661639"/>
              <a:ext cx="853440" cy="3200400"/>
            </a:xfrm>
            <a:custGeom>
              <a:avLst/>
              <a:gdLst/>
              <a:ahLst/>
              <a:cxnLst/>
              <a:rect l="l" t="t" r="r" b="b"/>
              <a:pathLst>
                <a:path w="853440" h="3200400" extrusionOk="0">
                  <a:moveTo>
                    <a:pt x="5715" y="6324"/>
                  </a:moveTo>
                  <a:lnTo>
                    <a:pt x="591007" y="3196362"/>
                  </a:lnTo>
                  <a:lnTo>
                    <a:pt x="850011" y="3196362"/>
                  </a:lnTo>
                  <a:lnTo>
                    <a:pt x="12116" y="5715"/>
                  </a:lnTo>
                  <a:cubicBezTo>
                    <a:pt x="9906" y="5944"/>
                    <a:pt x="7848" y="6172"/>
                    <a:pt x="5715" y="63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256782" y="3652952"/>
              <a:ext cx="2522220" cy="3208020"/>
            </a:xfrm>
            <a:custGeom>
              <a:avLst/>
              <a:gdLst/>
              <a:ahLst/>
              <a:cxnLst/>
              <a:rect l="l" t="t" r="r" b="b"/>
              <a:pathLst>
                <a:path w="2522220" h="3208020" extrusionOk="0">
                  <a:moveTo>
                    <a:pt x="5715" y="8382"/>
                  </a:moveTo>
                  <a:lnTo>
                    <a:pt x="2134743" y="3205048"/>
                  </a:lnTo>
                  <a:lnTo>
                    <a:pt x="2523668" y="3205048"/>
                  </a:lnTo>
                  <a:lnTo>
                    <a:pt x="14097" y="5715"/>
                  </a:lnTo>
                  <a:cubicBezTo>
                    <a:pt x="11430" y="6705"/>
                    <a:pt x="8611" y="7544"/>
                    <a:pt x="5715" y="83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235446" y="3657219"/>
              <a:ext cx="1859280" cy="3200400"/>
            </a:xfrm>
            <a:custGeom>
              <a:avLst/>
              <a:gdLst/>
              <a:ahLst/>
              <a:cxnLst/>
              <a:rect l="l" t="t" r="r" b="b"/>
              <a:pathLst>
                <a:path w="1859280" h="3200400" extrusionOk="0">
                  <a:moveTo>
                    <a:pt x="5715" y="8915"/>
                  </a:moveTo>
                  <a:lnTo>
                    <a:pt x="1164793" y="3200781"/>
                  </a:lnTo>
                  <a:lnTo>
                    <a:pt x="1860347" y="3200781"/>
                  </a:lnTo>
                  <a:lnTo>
                    <a:pt x="21108" y="5715"/>
                  </a:lnTo>
                  <a:cubicBezTo>
                    <a:pt x="16002" y="7010"/>
                    <a:pt x="10973" y="8077"/>
                    <a:pt x="5715" y="89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855056" y="3662858"/>
              <a:ext cx="342900" cy="3200400"/>
            </a:xfrm>
            <a:custGeom>
              <a:avLst/>
              <a:gdLst/>
              <a:ahLst/>
              <a:cxnLst/>
              <a:rect l="l" t="t" r="r" b="b"/>
              <a:pathLst>
                <a:path w="342900" h="3200400" extrusionOk="0">
                  <a:moveTo>
                    <a:pt x="5715" y="3195142"/>
                  </a:moveTo>
                  <a:lnTo>
                    <a:pt x="321640" y="3195142"/>
                  </a:lnTo>
                  <a:lnTo>
                    <a:pt x="344272" y="6096"/>
                  </a:lnTo>
                  <a:cubicBezTo>
                    <a:pt x="339547" y="6096"/>
                    <a:pt x="334823" y="5944"/>
                    <a:pt x="330175" y="5715"/>
                  </a:cubicBezTo>
                  <a:lnTo>
                    <a:pt x="5715" y="31951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-5715" y="3585819"/>
              <a:ext cx="6057900" cy="1226820"/>
            </a:xfrm>
            <a:custGeom>
              <a:avLst/>
              <a:gdLst/>
              <a:ahLst/>
              <a:cxnLst/>
              <a:rect l="l" t="t" r="r" b="b"/>
              <a:pathLst>
                <a:path w="6057900" h="1226820" extrusionOk="0">
                  <a:moveTo>
                    <a:pt x="6051652" y="5715"/>
                  </a:moveTo>
                  <a:lnTo>
                    <a:pt x="5715" y="996925"/>
                  </a:lnTo>
                  <a:lnTo>
                    <a:pt x="5715" y="1222553"/>
                  </a:lnTo>
                  <a:lnTo>
                    <a:pt x="6053176" y="9296"/>
                  </a:lnTo>
                  <a:cubicBezTo>
                    <a:pt x="6052642" y="8077"/>
                    <a:pt x="6052109" y="6934"/>
                    <a:pt x="6051652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-5715" y="-3200"/>
              <a:ext cx="6088380" cy="3505200"/>
            </a:xfrm>
            <a:custGeom>
              <a:avLst/>
              <a:gdLst/>
              <a:ahLst/>
              <a:cxnLst/>
              <a:rect l="l" t="t" r="r" b="b"/>
              <a:pathLst>
                <a:path w="6088380" h="3505200" extrusionOk="0">
                  <a:moveTo>
                    <a:pt x="6085561" y="3498113"/>
                  </a:moveTo>
                  <a:lnTo>
                    <a:pt x="138608" y="5715"/>
                  </a:lnTo>
                  <a:cubicBezTo>
                    <a:pt x="93878" y="39091"/>
                    <a:pt x="49530" y="73152"/>
                    <a:pt x="5715" y="107518"/>
                  </a:cubicBezTo>
                  <a:lnTo>
                    <a:pt x="5715" y="285293"/>
                  </a:lnTo>
                  <a:lnTo>
                    <a:pt x="6080684" y="3501923"/>
                  </a:lnTo>
                  <a:cubicBezTo>
                    <a:pt x="6082284" y="3500628"/>
                    <a:pt x="6083961" y="3499333"/>
                    <a:pt x="6085561" y="349811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-5715" y="683209"/>
              <a:ext cx="6073140" cy="2834640"/>
            </a:xfrm>
            <a:custGeom>
              <a:avLst/>
              <a:gdLst/>
              <a:ahLst/>
              <a:cxnLst/>
              <a:rect l="l" t="t" r="r" b="b"/>
              <a:pathLst>
                <a:path w="6073140" h="2834640" extrusionOk="0">
                  <a:moveTo>
                    <a:pt x="6073597" y="2821839"/>
                  </a:moveTo>
                  <a:lnTo>
                    <a:pt x="5715" y="5715"/>
                  </a:lnTo>
                  <a:lnTo>
                    <a:pt x="5715" y="724129"/>
                  </a:lnTo>
                  <a:lnTo>
                    <a:pt x="6063082" y="2833116"/>
                  </a:lnTo>
                  <a:cubicBezTo>
                    <a:pt x="6066054" y="2829382"/>
                    <a:pt x="6069635" y="2825572"/>
                    <a:pt x="6073597" y="282183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5715" y="1661084"/>
              <a:ext cx="6057900" cy="1866900"/>
            </a:xfrm>
            <a:custGeom>
              <a:avLst/>
              <a:gdLst/>
              <a:ahLst/>
              <a:cxnLst/>
              <a:rect l="l" t="t" r="r" b="b"/>
              <a:pathLst>
                <a:path w="6057900" h="1866900" extrusionOk="0">
                  <a:moveTo>
                    <a:pt x="6059043" y="1860804"/>
                  </a:moveTo>
                  <a:lnTo>
                    <a:pt x="5715" y="5715"/>
                  </a:lnTo>
                  <a:lnTo>
                    <a:pt x="5715" y="315849"/>
                  </a:lnTo>
                  <a:lnTo>
                    <a:pt x="6056529" y="1864766"/>
                  </a:lnTo>
                  <a:cubicBezTo>
                    <a:pt x="6057596" y="1862938"/>
                    <a:pt x="6058510" y="1861566"/>
                    <a:pt x="6059043" y="186080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485976" y="-5715"/>
              <a:ext cx="4617720" cy="3489960"/>
            </a:xfrm>
            <a:custGeom>
              <a:avLst/>
              <a:gdLst/>
              <a:ahLst/>
              <a:cxnLst/>
              <a:rect l="l" t="t" r="r" b="b"/>
              <a:pathLst>
                <a:path w="4617720" h="3489960" extrusionOk="0">
                  <a:moveTo>
                    <a:pt x="4618939" y="3485007"/>
                  </a:moveTo>
                  <a:lnTo>
                    <a:pt x="577901" y="5715"/>
                  </a:lnTo>
                  <a:lnTo>
                    <a:pt x="5715" y="5715"/>
                  </a:lnTo>
                  <a:lnTo>
                    <a:pt x="4610405" y="3489655"/>
                  </a:lnTo>
                  <a:cubicBezTo>
                    <a:pt x="4613377" y="3487979"/>
                    <a:pt x="4616273" y="3486455"/>
                    <a:pt x="4618939" y="34850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5715" y="3595040"/>
              <a:ext cx="6065520" cy="2133600"/>
            </a:xfrm>
            <a:custGeom>
              <a:avLst/>
              <a:gdLst/>
              <a:ahLst/>
              <a:cxnLst/>
              <a:rect l="l" t="t" r="r" b="b"/>
              <a:pathLst>
                <a:path w="6065520" h="2133600" extrusionOk="0">
                  <a:moveTo>
                    <a:pt x="6056072" y="5715"/>
                  </a:moveTo>
                  <a:lnTo>
                    <a:pt x="5715" y="1504798"/>
                  </a:lnTo>
                  <a:lnTo>
                    <a:pt x="5715" y="2134667"/>
                  </a:lnTo>
                  <a:lnTo>
                    <a:pt x="6063234" y="16231"/>
                  </a:lnTo>
                  <a:cubicBezTo>
                    <a:pt x="6060415" y="12649"/>
                    <a:pt x="6057977" y="9144"/>
                    <a:pt x="6056072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476424" y="-5715"/>
              <a:ext cx="3657600" cy="3482340"/>
            </a:xfrm>
            <a:custGeom>
              <a:avLst/>
              <a:gdLst/>
              <a:ahLst/>
              <a:cxnLst/>
              <a:rect l="l" t="t" r="r" b="b"/>
              <a:pathLst>
                <a:path w="3657600" h="3482340" extrusionOk="0">
                  <a:moveTo>
                    <a:pt x="3653790" y="3474263"/>
                  </a:moveTo>
                  <a:lnTo>
                    <a:pt x="939318" y="5715"/>
                  </a:lnTo>
                  <a:lnTo>
                    <a:pt x="5715" y="5715"/>
                  </a:lnTo>
                  <a:lnTo>
                    <a:pt x="3636112" y="3481349"/>
                  </a:lnTo>
                  <a:cubicBezTo>
                    <a:pt x="3641903" y="3478682"/>
                    <a:pt x="3647847" y="3476320"/>
                    <a:pt x="3653790" y="3474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314542" y="37795"/>
              <a:ext cx="5882640" cy="3467100"/>
            </a:xfrm>
            <a:custGeom>
              <a:avLst/>
              <a:gdLst/>
              <a:ahLst/>
              <a:cxnLst/>
              <a:rect l="l" t="t" r="r" b="b"/>
              <a:pathLst>
                <a:path w="5882640" h="3467100" extrusionOk="0">
                  <a:moveTo>
                    <a:pt x="5715" y="3456813"/>
                  </a:moveTo>
                  <a:cubicBezTo>
                    <a:pt x="10744" y="3460547"/>
                    <a:pt x="15316" y="3464433"/>
                    <a:pt x="19431" y="3468396"/>
                  </a:cubicBezTo>
                  <a:lnTo>
                    <a:pt x="5877459" y="818617"/>
                  </a:lnTo>
                  <a:lnTo>
                    <a:pt x="5877459" y="5715"/>
                  </a:lnTo>
                  <a:lnTo>
                    <a:pt x="5715" y="345681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5715" y="3609670"/>
              <a:ext cx="6073140" cy="2766060"/>
            </a:xfrm>
            <a:custGeom>
              <a:avLst/>
              <a:gdLst/>
              <a:ahLst/>
              <a:cxnLst/>
              <a:rect l="l" t="t" r="r" b="b"/>
              <a:pathLst>
                <a:path w="6073140" h="2766060" extrusionOk="0">
                  <a:moveTo>
                    <a:pt x="6066739" y="5715"/>
                  </a:moveTo>
                  <a:lnTo>
                    <a:pt x="5715" y="2394814"/>
                  </a:lnTo>
                  <a:lnTo>
                    <a:pt x="5715" y="2762022"/>
                  </a:lnTo>
                  <a:lnTo>
                    <a:pt x="6072454" y="11659"/>
                  </a:lnTo>
                  <a:cubicBezTo>
                    <a:pt x="6070473" y="9678"/>
                    <a:pt x="6068568" y="7696"/>
                    <a:pt x="6066739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5715" y="3565246"/>
              <a:ext cx="6050280" cy="480060"/>
            </a:xfrm>
            <a:custGeom>
              <a:avLst/>
              <a:gdLst/>
              <a:ahLst/>
              <a:cxnLst/>
              <a:rect l="l" t="t" r="r" b="b"/>
              <a:pathLst>
                <a:path w="6050280" h="480060" extrusionOk="0">
                  <a:moveTo>
                    <a:pt x="6047308" y="5715"/>
                  </a:moveTo>
                  <a:lnTo>
                    <a:pt x="5715" y="215112"/>
                  </a:lnTo>
                  <a:lnTo>
                    <a:pt x="5715" y="477241"/>
                  </a:lnTo>
                  <a:lnTo>
                    <a:pt x="6048299" y="13944"/>
                  </a:lnTo>
                  <a:cubicBezTo>
                    <a:pt x="6047842" y="11277"/>
                    <a:pt x="6047537" y="8611"/>
                    <a:pt x="6047308" y="571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5715" y="2547976"/>
              <a:ext cx="6050280" cy="1021080"/>
            </a:xfrm>
            <a:custGeom>
              <a:avLst/>
              <a:gdLst/>
              <a:ahLst/>
              <a:cxnLst/>
              <a:rect l="l" t="t" r="r" b="b"/>
              <a:pathLst>
                <a:path w="6050280" h="1021080" extrusionOk="0">
                  <a:moveTo>
                    <a:pt x="6047080" y="1021385"/>
                  </a:moveTo>
                  <a:cubicBezTo>
                    <a:pt x="6047080" y="1019022"/>
                    <a:pt x="6047080" y="1016584"/>
                    <a:pt x="6047080" y="1014222"/>
                  </a:cubicBezTo>
                  <a:cubicBezTo>
                    <a:pt x="6047156" y="1008812"/>
                    <a:pt x="6047689" y="1003706"/>
                    <a:pt x="6048604" y="998906"/>
                  </a:cubicBezTo>
                  <a:lnTo>
                    <a:pt x="6047004" y="998753"/>
                  </a:lnTo>
                  <a:cubicBezTo>
                    <a:pt x="6047004" y="996544"/>
                    <a:pt x="6046927" y="994334"/>
                    <a:pt x="6046927" y="992124"/>
                  </a:cubicBezTo>
                  <a:lnTo>
                    <a:pt x="6050128" y="992505"/>
                  </a:lnTo>
                  <a:cubicBezTo>
                    <a:pt x="6050509" y="991133"/>
                    <a:pt x="6050966" y="989686"/>
                    <a:pt x="6051576" y="988162"/>
                  </a:cubicBezTo>
                  <a:lnTo>
                    <a:pt x="5715" y="5715"/>
                  </a:lnTo>
                  <a:lnTo>
                    <a:pt x="5715" y="225019"/>
                  </a:lnTo>
                  <a:lnTo>
                    <a:pt x="6045022" y="991819"/>
                  </a:lnTo>
                  <a:lnTo>
                    <a:pt x="5969966" y="992276"/>
                  </a:lnTo>
                  <a:lnTo>
                    <a:pt x="5715" y="492862"/>
                  </a:lnTo>
                  <a:lnTo>
                    <a:pt x="5715" y="1021232"/>
                  </a:lnTo>
                  <a:lnTo>
                    <a:pt x="2072488" y="1021385"/>
                  </a:lnTo>
                  <a:lnTo>
                    <a:pt x="6047080" y="102138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274689" y="-5715"/>
              <a:ext cx="3642360" cy="3482340"/>
            </a:xfrm>
            <a:custGeom>
              <a:avLst/>
              <a:gdLst/>
              <a:ahLst/>
              <a:cxnLst/>
              <a:rect l="l" t="t" r="r" b="b"/>
              <a:pathLst>
                <a:path w="3642360" h="3482340" extrusionOk="0">
                  <a:moveTo>
                    <a:pt x="13792" y="3481502"/>
                  </a:moveTo>
                  <a:lnTo>
                    <a:pt x="3638322" y="5715"/>
                  </a:lnTo>
                  <a:lnTo>
                    <a:pt x="3248253" y="5715"/>
                  </a:lnTo>
                  <a:lnTo>
                    <a:pt x="5715" y="3477997"/>
                  </a:lnTo>
                  <a:cubicBezTo>
                    <a:pt x="8306" y="3479064"/>
                    <a:pt x="11049" y="3480283"/>
                    <a:pt x="13792" y="34815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236284" y="-5715"/>
              <a:ext cx="1691640" cy="3467100"/>
            </a:xfrm>
            <a:custGeom>
              <a:avLst/>
              <a:gdLst/>
              <a:ahLst/>
              <a:cxnLst/>
              <a:rect l="l" t="t" r="r" b="b"/>
              <a:pathLst>
                <a:path w="1691640" h="3467100" extrusionOk="0">
                  <a:moveTo>
                    <a:pt x="14859" y="3468853"/>
                  </a:moveTo>
                  <a:lnTo>
                    <a:pt x="1692631" y="5715"/>
                  </a:lnTo>
                  <a:lnTo>
                    <a:pt x="1322146" y="5715"/>
                  </a:lnTo>
                  <a:lnTo>
                    <a:pt x="5715" y="3467176"/>
                  </a:lnTo>
                  <a:cubicBezTo>
                    <a:pt x="8687" y="3467634"/>
                    <a:pt x="11735" y="3468243"/>
                    <a:pt x="14859" y="346885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250686" y="-5715"/>
              <a:ext cx="2819400" cy="3474720"/>
            </a:xfrm>
            <a:custGeom>
              <a:avLst/>
              <a:gdLst/>
              <a:ahLst/>
              <a:cxnLst/>
              <a:rect l="l" t="t" r="r" b="b"/>
              <a:pathLst>
                <a:path w="2819400" h="3474720" extrusionOk="0">
                  <a:moveTo>
                    <a:pt x="22098" y="3475101"/>
                  </a:moveTo>
                  <a:lnTo>
                    <a:pt x="2815591" y="5715"/>
                  </a:lnTo>
                  <a:lnTo>
                    <a:pt x="1987296" y="5715"/>
                  </a:lnTo>
                  <a:lnTo>
                    <a:pt x="5715" y="3470148"/>
                  </a:lnTo>
                  <a:cubicBezTo>
                    <a:pt x="11125" y="3471444"/>
                    <a:pt x="16612" y="3473120"/>
                    <a:pt x="22098" y="347510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299835" y="-5715"/>
              <a:ext cx="5379720" cy="3497580"/>
            </a:xfrm>
            <a:custGeom>
              <a:avLst/>
              <a:gdLst/>
              <a:ahLst/>
              <a:cxnLst/>
              <a:rect l="l" t="t" r="r" b="b"/>
              <a:pathLst>
                <a:path w="5379720" h="3497580" extrusionOk="0">
                  <a:moveTo>
                    <a:pt x="13868" y="3495599"/>
                  </a:moveTo>
                  <a:lnTo>
                    <a:pt x="5380253" y="5715"/>
                  </a:lnTo>
                  <a:lnTo>
                    <a:pt x="4726000" y="5715"/>
                  </a:lnTo>
                  <a:lnTo>
                    <a:pt x="5715" y="3490417"/>
                  </a:lnTo>
                  <a:cubicBezTo>
                    <a:pt x="8534" y="3492170"/>
                    <a:pt x="11277" y="3493846"/>
                    <a:pt x="13868" y="34955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209462" y="-5715"/>
              <a:ext cx="640080" cy="3467100"/>
            </a:xfrm>
            <a:custGeom>
              <a:avLst/>
              <a:gdLst/>
              <a:ahLst/>
              <a:cxnLst/>
              <a:rect l="l" t="t" r="r" b="b"/>
              <a:pathLst>
                <a:path w="640080" h="3467100" extrusionOk="0">
                  <a:moveTo>
                    <a:pt x="363550" y="5715"/>
                  </a:moveTo>
                  <a:lnTo>
                    <a:pt x="5715" y="3464509"/>
                  </a:lnTo>
                  <a:cubicBezTo>
                    <a:pt x="8992" y="3464662"/>
                    <a:pt x="12497" y="3464890"/>
                    <a:pt x="16002" y="3465119"/>
                  </a:cubicBezTo>
                  <a:lnTo>
                    <a:pt x="639013" y="5715"/>
                  </a:lnTo>
                  <a:lnTo>
                    <a:pt x="363550" y="57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902860" y="-5715"/>
              <a:ext cx="1264920" cy="3467100"/>
            </a:xfrm>
            <a:custGeom>
              <a:avLst/>
              <a:gdLst/>
              <a:ahLst/>
              <a:cxnLst/>
              <a:rect l="l" t="t" r="r" b="b"/>
              <a:pathLst>
                <a:path w="1264920" h="3467100" extrusionOk="0">
                  <a:moveTo>
                    <a:pt x="1266444" y="3465652"/>
                  </a:moveTo>
                  <a:lnTo>
                    <a:pt x="362483" y="5715"/>
                  </a:lnTo>
                  <a:lnTo>
                    <a:pt x="5715" y="5715"/>
                  </a:lnTo>
                  <a:lnTo>
                    <a:pt x="1256386" y="3467024"/>
                  </a:lnTo>
                  <a:cubicBezTo>
                    <a:pt x="1259510" y="3466567"/>
                    <a:pt x="1262863" y="3466109"/>
                    <a:pt x="1266444" y="34656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831107" y="-5715"/>
              <a:ext cx="2316480" cy="3474720"/>
            </a:xfrm>
            <a:custGeom>
              <a:avLst/>
              <a:gdLst/>
              <a:ahLst/>
              <a:cxnLst/>
              <a:rect l="l" t="t" r="r" b="b"/>
              <a:pathLst>
                <a:path w="2316480" h="3474720" extrusionOk="0">
                  <a:moveTo>
                    <a:pt x="2313051" y="3470148"/>
                  </a:moveTo>
                  <a:lnTo>
                    <a:pt x="325069" y="5715"/>
                  </a:lnTo>
                  <a:lnTo>
                    <a:pt x="5715" y="5715"/>
                  </a:lnTo>
                  <a:lnTo>
                    <a:pt x="2306346" y="3471977"/>
                  </a:lnTo>
                  <a:cubicBezTo>
                    <a:pt x="2308784" y="3471291"/>
                    <a:pt x="2310994" y="3470682"/>
                    <a:pt x="2313051" y="347014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539816" y="-5715"/>
              <a:ext cx="693420" cy="3467100"/>
            </a:xfrm>
            <a:custGeom>
              <a:avLst/>
              <a:gdLst/>
              <a:ahLst/>
              <a:cxnLst/>
              <a:rect l="l" t="t" r="r" b="b"/>
              <a:pathLst>
                <a:path w="693420" h="3467100" extrusionOk="0">
                  <a:moveTo>
                    <a:pt x="658444" y="3464128"/>
                  </a:moveTo>
                  <a:lnTo>
                    <a:pt x="692506" y="5715"/>
                  </a:lnTo>
                  <a:lnTo>
                    <a:pt x="5715" y="5715"/>
                  </a:lnTo>
                  <a:lnTo>
                    <a:pt x="636041" y="3465043"/>
                  </a:lnTo>
                  <a:cubicBezTo>
                    <a:pt x="643585" y="3464509"/>
                    <a:pt x="651815" y="3464128"/>
                    <a:pt x="658444" y="346412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98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6PZWdtTtJGNk1con-9hrjY9Q0ykinAK/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7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HjIDAPU2EVyDjk7QSus9OMQ6TBfrH87/view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/>
        </p:nvSpPr>
        <p:spPr>
          <a:xfrm>
            <a:off x="2307977" y="1577387"/>
            <a:ext cx="3976200" cy="1731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rPr>
              <a:t>DC</a:t>
            </a:r>
            <a:r>
              <a:rPr lang="ko" sz="54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vs </a:t>
            </a:r>
            <a:r>
              <a:rPr lang="ko" sz="5400">
                <a:solidFill>
                  <a:srgbClr val="FF0000"/>
                </a:solidFill>
                <a:latin typeface="Titan One"/>
                <a:ea typeface="Titan One"/>
                <a:cs typeface="Titan One"/>
                <a:sym typeface="Titan One"/>
              </a:rPr>
              <a:t>Marvel</a:t>
            </a:r>
            <a:endParaRPr sz="5400">
              <a:solidFill>
                <a:srgbClr val="FF0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2583875" y="3256175"/>
            <a:ext cx="42918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By: Alex, Anna, Kamran, Kevin, Nathan and Reed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" name="Google Shape;311;p31" title="8400b87dab4b270f31a8975c2203-orig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77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/>
        </p:nvSpPr>
        <p:spPr>
          <a:xfrm>
            <a:off x="25" y="5866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LGBTQ+ Representation in the Marvel Universe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00" y="1236500"/>
            <a:ext cx="3485600" cy="22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675" y="1236500"/>
            <a:ext cx="3593275" cy="2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/>
        </p:nvSpPr>
        <p:spPr>
          <a:xfrm>
            <a:off x="7" y="6655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Eye Colors in the DC Universe</a:t>
            </a:r>
            <a:endParaRPr sz="130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50" y="1241350"/>
            <a:ext cx="2982901" cy="26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525" y="1241350"/>
            <a:ext cx="3993830" cy="2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/>
        </p:nvSpPr>
        <p:spPr>
          <a:xfrm>
            <a:off x="0" y="6939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Eye Colors in the Marvel Universe</a:t>
            </a:r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425" y="1281675"/>
            <a:ext cx="3718250" cy="24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176" y="1281675"/>
            <a:ext cx="2954976" cy="33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/>
        </p:nvSpPr>
        <p:spPr>
          <a:xfrm>
            <a:off x="2078486" y="1455778"/>
            <a:ext cx="4777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Kamran: 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Hair color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007025"/>
            <a:ext cx="2514600" cy="3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4"/>
          <p:cNvSpPr txBox="1"/>
          <p:nvPr/>
        </p:nvSpPr>
        <p:spPr>
          <a:xfrm>
            <a:off x="2428725" y="606825"/>
            <a:ext cx="19059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A1941"/>
                </a:solidFill>
              </a:rPr>
              <a:t>Marvel Hair Colors</a:t>
            </a:r>
            <a:endParaRPr>
              <a:solidFill>
                <a:srgbClr val="1A1941"/>
              </a:solidFill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225" y="1186950"/>
            <a:ext cx="24669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/>
        </p:nvSpPr>
        <p:spPr>
          <a:xfrm>
            <a:off x="4917988" y="606825"/>
            <a:ext cx="25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DC Hair Colors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25" y="812950"/>
            <a:ext cx="3572574" cy="2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100" y="899575"/>
            <a:ext cx="3474826" cy="2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6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6"/>
          <p:cNvSpPr txBox="1"/>
          <p:nvPr/>
        </p:nvSpPr>
        <p:spPr>
          <a:xfrm>
            <a:off x="2015725" y="1380225"/>
            <a:ext cx="48249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Alex: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Who is the wealthiest hero and Villain?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/>
        </p:nvSpPr>
        <p:spPr>
          <a:xfrm>
            <a:off x="2395725" y="966800"/>
            <a:ext cx="42243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Alex: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List showing overall character wealth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Lists showing wealth by heroes and villains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Bar chart for number of characters per income source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Pie chart for percentages of income source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/>
        </p:nvSpPr>
        <p:spPr>
          <a:xfrm>
            <a:off x="2590425" y="652825"/>
            <a:ext cx="415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</a:rPr>
              <a:t>CSV File Organization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r="7433" b="52405"/>
          <a:stretch/>
        </p:blipFill>
        <p:spPr>
          <a:xfrm>
            <a:off x="76200" y="1273125"/>
            <a:ext cx="8982077" cy="31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/>
          <p:nvPr/>
        </p:nvSpPr>
        <p:spPr>
          <a:xfrm>
            <a:off x="1602934" y="399447"/>
            <a:ext cx="57423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Heroes Wealth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grpSp>
        <p:nvGrpSpPr>
          <p:cNvPr id="442" name="Google Shape;442;p49"/>
          <p:cNvGrpSpPr/>
          <p:nvPr/>
        </p:nvGrpSpPr>
        <p:grpSpPr>
          <a:xfrm>
            <a:off x="2061266" y="2342035"/>
            <a:ext cx="301182" cy="401640"/>
            <a:chOff x="3471472" y="902398"/>
            <a:chExt cx="295275" cy="393763"/>
          </a:xfrm>
        </p:grpSpPr>
        <p:sp>
          <p:nvSpPr>
            <p:cNvPr id="443" name="Google Shape;443;p49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45" name="Google Shape;445;p49"/>
          <p:cNvGrpSpPr/>
          <p:nvPr/>
        </p:nvGrpSpPr>
        <p:grpSpPr>
          <a:xfrm>
            <a:off x="6719998" y="2343687"/>
            <a:ext cx="398339" cy="398335"/>
            <a:chOff x="752656" y="1562597"/>
            <a:chExt cx="390525" cy="390525"/>
          </a:xfrm>
        </p:grpSpPr>
        <p:sp>
          <p:nvSpPr>
            <p:cNvPr id="446" name="Google Shape;446;p49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51" name="Google Shape;451;p49"/>
          <p:cNvPicPr preferRelativeResize="0"/>
          <p:nvPr/>
        </p:nvPicPr>
        <p:blipFill rotWithShape="1">
          <a:blip r:embed="rId3">
            <a:alphaModFix/>
          </a:blip>
          <a:srcRect b="18347"/>
          <a:stretch/>
        </p:blipFill>
        <p:spPr>
          <a:xfrm>
            <a:off x="1411775" y="1139750"/>
            <a:ext cx="6124576" cy="7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 rotWithShape="1">
          <a:blip r:embed="rId4">
            <a:alphaModFix/>
          </a:blip>
          <a:srcRect r="4177" b="43236"/>
          <a:stretch/>
        </p:blipFill>
        <p:spPr>
          <a:xfrm>
            <a:off x="213464" y="1962250"/>
            <a:ext cx="8521200" cy="30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>
            <a:off x="1550473" y="797255"/>
            <a:ext cx="5742220" cy="55181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Contents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1893121" y="163876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01. Nathan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4689924" y="1634378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02. Kamran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2140749" y="1934365"/>
            <a:ext cx="23133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Characters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Genders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Eye color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LGBTQ+ representation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▪"/>
            </a:pPr>
            <a:r>
              <a:rPr lang="ko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appearance in each universe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4979324" y="4034340"/>
            <a:ext cx="2313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Which cinematic universe is more “successful”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4731674" y="372556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06. Kevin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>
            <a:off x="1893096" y="3036545"/>
            <a:ext cx="2560950" cy="1055175"/>
            <a:chOff x="1934871" y="2190608"/>
            <a:chExt cx="2560950" cy="1055175"/>
          </a:xfrm>
        </p:grpSpPr>
        <p:sp>
          <p:nvSpPr>
            <p:cNvPr id="323" name="Google Shape;323;p32"/>
            <p:cNvSpPr txBox="1"/>
            <p:nvPr/>
          </p:nvSpPr>
          <p:spPr>
            <a:xfrm>
              <a:off x="2182521" y="2499383"/>
              <a:ext cx="23133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127000" marR="0" lvl="0" indent="-133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Wealthiest character overall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27000" marR="0" lvl="0" indent="-133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Wealthiest by character type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27000" marR="0" lvl="0" indent="-133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Number and percentage of income source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1934871" y="2190608"/>
              <a:ext cx="2313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03. Alex</a:t>
              </a:r>
              <a:endParaRPr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  <p:sp>
        <p:nvSpPr>
          <p:cNvPr id="325" name="Google Shape;325;p32"/>
          <p:cNvSpPr txBox="1"/>
          <p:nvPr/>
        </p:nvSpPr>
        <p:spPr>
          <a:xfrm>
            <a:off x="4937624" y="2769983"/>
            <a:ext cx="2313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Ratio of Hero to Villain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Who is the most powerful by alignment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4689975" y="2461213"/>
            <a:ext cx="2454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04. Anna</a:t>
            </a:r>
            <a:endParaRPr sz="1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4979321" y="1947540"/>
            <a:ext cx="231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Hair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8" name="Google Shape;328;p32"/>
          <p:cNvGrpSpPr/>
          <p:nvPr/>
        </p:nvGrpSpPr>
        <p:grpSpPr>
          <a:xfrm>
            <a:off x="1896033" y="4091720"/>
            <a:ext cx="2555075" cy="1046400"/>
            <a:chOff x="1934871" y="2190608"/>
            <a:chExt cx="2555075" cy="1046400"/>
          </a:xfrm>
        </p:grpSpPr>
        <p:sp>
          <p:nvSpPr>
            <p:cNvPr id="329" name="Google Shape;329;p32"/>
            <p:cNvSpPr txBox="1"/>
            <p:nvPr/>
          </p:nvSpPr>
          <p:spPr>
            <a:xfrm>
              <a:off x="2176646" y="2490608"/>
              <a:ext cx="23133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127000" marR="0" lvl="0" indent="-133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Relations of hero/villain birthplaces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27000" marR="0" lvl="0" indent="-133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▪"/>
              </a:pPr>
              <a:r>
                <a:rPr lang="ko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Birthplaces for both marvel and DC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1934871" y="2190608"/>
              <a:ext cx="2313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Titan One"/>
                  <a:ea typeface="Titan One"/>
                  <a:cs typeface="Titan One"/>
                  <a:sym typeface="Titan One"/>
                </a:rPr>
                <a:t>05. Reed</a:t>
              </a:r>
              <a:endParaRPr sz="1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/>
          <p:nvPr/>
        </p:nvSpPr>
        <p:spPr>
          <a:xfrm>
            <a:off x="1602934" y="399447"/>
            <a:ext cx="57423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Villains Wealth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grpSp>
        <p:nvGrpSpPr>
          <p:cNvPr id="458" name="Google Shape;458;p50"/>
          <p:cNvGrpSpPr/>
          <p:nvPr/>
        </p:nvGrpSpPr>
        <p:grpSpPr>
          <a:xfrm>
            <a:off x="2061249" y="2342031"/>
            <a:ext cx="301181" cy="401638"/>
            <a:chOff x="3471472" y="902398"/>
            <a:chExt cx="295275" cy="393763"/>
          </a:xfrm>
        </p:grpSpPr>
        <p:sp>
          <p:nvSpPr>
            <p:cNvPr id="459" name="Google Shape;459;p50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61" name="Google Shape;461;p50"/>
          <p:cNvGrpSpPr/>
          <p:nvPr/>
        </p:nvGrpSpPr>
        <p:grpSpPr>
          <a:xfrm>
            <a:off x="6719993" y="2343687"/>
            <a:ext cx="398335" cy="398335"/>
            <a:chOff x="752656" y="1562597"/>
            <a:chExt cx="390525" cy="390525"/>
          </a:xfrm>
        </p:grpSpPr>
        <p:sp>
          <p:nvSpPr>
            <p:cNvPr id="462" name="Google Shape;462;p50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rgbClr val="E816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67" name="Google Shape;467;p50"/>
          <p:cNvPicPr preferRelativeResize="0"/>
          <p:nvPr/>
        </p:nvPicPr>
        <p:blipFill rotWithShape="1">
          <a:blip r:embed="rId3">
            <a:alphaModFix/>
          </a:blip>
          <a:srcRect b="16303"/>
          <a:stretch/>
        </p:blipFill>
        <p:spPr>
          <a:xfrm>
            <a:off x="1149850" y="1109650"/>
            <a:ext cx="6260602" cy="7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0"/>
          <p:cNvPicPr preferRelativeResize="0"/>
          <p:nvPr/>
        </p:nvPicPr>
        <p:blipFill rotWithShape="1">
          <a:blip r:embed="rId4">
            <a:alphaModFix/>
          </a:blip>
          <a:srcRect b="27065"/>
          <a:stretch/>
        </p:blipFill>
        <p:spPr>
          <a:xfrm>
            <a:off x="152400" y="1910475"/>
            <a:ext cx="8724901" cy="28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/>
          <p:nvPr/>
        </p:nvSpPr>
        <p:spPr>
          <a:xfrm>
            <a:off x="1624690" y="408972"/>
            <a:ext cx="57423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Bar Chart for Income Source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474" name="Google Shape;474;p51"/>
          <p:cNvPicPr preferRelativeResize="0"/>
          <p:nvPr/>
        </p:nvPicPr>
        <p:blipFill rotWithShape="1">
          <a:blip r:embed="rId3">
            <a:alphaModFix/>
          </a:blip>
          <a:srcRect l="1941" t="9264" r="38317"/>
          <a:stretch/>
        </p:blipFill>
        <p:spPr>
          <a:xfrm>
            <a:off x="0" y="2081225"/>
            <a:ext cx="3952876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440" y="1061775"/>
            <a:ext cx="5078359" cy="40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/>
          <p:nvPr/>
        </p:nvSpPr>
        <p:spPr>
          <a:xfrm>
            <a:off x="4093275" y="1059250"/>
            <a:ext cx="48318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189000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Pie Chart for Income Source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 rotWithShape="1">
          <a:blip r:embed="rId3">
            <a:alphaModFix/>
          </a:blip>
          <a:srcRect r="921"/>
          <a:stretch/>
        </p:blipFill>
        <p:spPr>
          <a:xfrm>
            <a:off x="4022325" y="1893100"/>
            <a:ext cx="5121676" cy="25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9950"/>
            <a:ext cx="4093275" cy="35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63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3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604051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2078486" y="873378"/>
            <a:ext cx="47775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Anna: Strength of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Heros and Villain 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/>
        </p:nvSpPr>
        <p:spPr>
          <a:xfrm>
            <a:off x="2646825" y="2592881"/>
            <a:ext cx="3581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Ratio</a:t>
            </a:r>
            <a:endParaRPr sz="3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2672623" y="3123867"/>
            <a:ext cx="3529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Hero vs Villain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 rotWithShape="1">
          <a:blip r:embed="rId3">
            <a:alphaModFix/>
          </a:blip>
          <a:srcRect l="21805" t="7088" r="24669" b="5727"/>
          <a:stretch/>
        </p:blipFill>
        <p:spPr>
          <a:xfrm>
            <a:off x="3949850" y="1318525"/>
            <a:ext cx="1283100" cy="139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5"/>
          <p:cNvPicPr preferRelativeResize="0"/>
          <p:nvPr/>
        </p:nvPicPr>
        <p:blipFill rotWithShape="1">
          <a:blip r:embed="rId3">
            <a:alphaModFix/>
          </a:blip>
          <a:srcRect t="33713" r="62772"/>
          <a:stretch/>
        </p:blipFill>
        <p:spPr>
          <a:xfrm>
            <a:off x="5739829" y="0"/>
            <a:ext cx="3404172" cy="285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47841" r="9181" b="40313"/>
          <a:stretch/>
        </p:blipFill>
        <p:spPr>
          <a:xfrm flipH="1">
            <a:off x="-1" y="2571750"/>
            <a:ext cx="392983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 txBox="1"/>
          <p:nvPr/>
        </p:nvSpPr>
        <p:spPr>
          <a:xfrm>
            <a:off x="472139" y="3381507"/>
            <a:ext cx="22887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How many DC characters align good vs bad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03" name="Google Shape;503;p55"/>
          <p:cNvPicPr preferRelativeResize="0"/>
          <p:nvPr/>
        </p:nvPicPr>
        <p:blipFill rotWithShape="1">
          <a:blip r:embed="rId4">
            <a:alphaModFix/>
          </a:blip>
          <a:srcRect l="2827" t="7378" b="3613"/>
          <a:stretch/>
        </p:blipFill>
        <p:spPr>
          <a:xfrm>
            <a:off x="102950" y="1043600"/>
            <a:ext cx="4698000" cy="152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lt1">
                <a:alpha val="40000"/>
              </a:schemeClr>
            </a:outerShdw>
          </a:effectLst>
        </p:spPr>
      </p:pic>
      <p:sp>
        <p:nvSpPr>
          <p:cNvPr id="504" name="Google Shape;504;p55"/>
          <p:cNvSpPr txBox="1"/>
          <p:nvPr/>
        </p:nvSpPr>
        <p:spPr>
          <a:xfrm rot="1611235">
            <a:off x="6915150" y="164815"/>
            <a:ext cx="2288600" cy="123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How many Marvel characters align good vs bad</a:t>
            </a:r>
            <a:endParaRPr sz="1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05" name="Google Shape;5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225" y="1971925"/>
            <a:ext cx="5138100" cy="152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71525" dist="19050" dir="54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/>
          <p:nvPr/>
        </p:nvSpPr>
        <p:spPr>
          <a:xfrm>
            <a:off x="3018074" y="4130638"/>
            <a:ext cx="268268" cy="2682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3286342" y="4137814"/>
            <a:ext cx="1403734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DC Count</a:t>
            </a:r>
            <a:endParaRPr sz="120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4775477" y="4130638"/>
            <a:ext cx="268268" cy="26826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5043745" y="4137814"/>
            <a:ext cx="1403734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Marvel Count</a:t>
            </a:r>
            <a:endParaRPr sz="120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850" y="214575"/>
            <a:ext cx="5372301" cy="382584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90000"/>
              </a:schemeClr>
            </a:outerShdw>
          </a:effectLst>
        </p:spPr>
      </p:pic>
      <p:pic>
        <p:nvPicPr>
          <p:cNvPr id="515" name="Google Shape;515;p56"/>
          <p:cNvPicPr preferRelativeResize="0"/>
          <p:nvPr/>
        </p:nvPicPr>
        <p:blipFill rotWithShape="1">
          <a:blip r:embed="rId4">
            <a:alphaModFix/>
          </a:blip>
          <a:srcRect r="3577"/>
          <a:stretch/>
        </p:blipFill>
        <p:spPr>
          <a:xfrm>
            <a:off x="3617623" y="322175"/>
            <a:ext cx="3640526" cy="13479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7"/>
          <p:cNvPicPr preferRelativeResize="0"/>
          <p:nvPr/>
        </p:nvPicPr>
        <p:blipFill rotWithShape="1">
          <a:blip r:embed="rId3">
            <a:alphaModFix/>
          </a:blip>
          <a:srcRect t="33713" r="62772"/>
          <a:stretch/>
        </p:blipFill>
        <p:spPr>
          <a:xfrm>
            <a:off x="5739829" y="0"/>
            <a:ext cx="3404173" cy="285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7"/>
          <p:cNvPicPr preferRelativeResize="0"/>
          <p:nvPr/>
        </p:nvPicPr>
        <p:blipFill rotWithShape="1">
          <a:blip r:embed="rId3">
            <a:alphaModFix/>
          </a:blip>
          <a:srcRect l="47842" r="9179" b="40312"/>
          <a:stretch/>
        </p:blipFill>
        <p:spPr>
          <a:xfrm flipH="1">
            <a:off x="-1" y="2571750"/>
            <a:ext cx="3929832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 txBox="1"/>
          <p:nvPr/>
        </p:nvSpPr>
        <p:spPr>
          <a:xfrm>
            <a:off x="472139" y="3381507"/>
            <a:ext cx="22887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% of DC characters are good vs bad</a:t>
            </a:r>
            <a:endParaRPr sz="2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23" name="Google Shape;523;p57"/>
          <p:cNvSpPr txBox="1"/>
          <p:nvPr/>
        </p:nvSpPr>
        <p:spPr>
          <a:xfrm rot="1611235">
            <a:off x="6926375" y="293571"/>
            <a:ext cx="2288600" cy="99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% of Marvel characters are good vs bad</a:t>
            </a:r>
            <a:endParaRPr sz="2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075" y="525550"/>
            <a:ext cx="3336000" cy="2733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70000"/>
              </a:schemeClr>
            </a:outerShdw>
          </a:effectLst>
        </p:spPr>
      </p:pic>
      <p:pic>
        <p:nvPicPr>
          <p:cNvPr id="525" name="Google Shape;52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075" y="1910350"/>
            <a:ext cx="3410700" cy="2733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70000"/>
              </a:schemeClr>
            </a:outerShdw>
          </a:effectLst>
        </p:spPr>
      </p:pic>
      <p:pic>
        <p:nvPicPr>
          <p:cNvPr id="526" name="Google Shape;52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788" y="237507"/>
            <a:ext cx="2656574" cy="28804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200" y="4644250"/>
            <a:ext cx="2628451" cy="28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/>
        </p:nvSpPr>
        <p:spPr>
          <a:xfrm>
            <a:off x="2646825" y="2592881"/>
            <a:ext cx="3581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Power level</a:t>
            </a:r>
            <a:endParaRPr sz="3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2672623" y="3123867"/>
            <a:ext cx="3529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Hero vs Villain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l="2150" t="4533" r="75523" b="72923"/>
          <a:stretch/>
        </p:blipFill>
        <p:spPr>
          <a:xfrm>
            <a:off x="3860425" y="1355900"/>
            <a:ext cx="1154199" cy="11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770" t="5846" r="3770" b="27486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0" name="Google Shape;540;p59"/>
          <p:cNvSpPr/>
          <p:nvPr/>
        </p:nvSpPr>
        <p:spPr>
          <a:xfrm>
            <a:off x="4093283" y="1059241"/>
            <a:ext cx="3833309" cy="55181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189000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Hero (DC)</a:t>
            </a:r>
            <a:endParaRPr sz="20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41" name="Google Shape;541;p59"/>
          <p:cNvPicPr preferRelativeResize="0"/>
          <p:nvPr/>
        </p:nvPicPr>
        <p:blipFill rotWithShape="1">
          <a:blip r:embed="rId4">
            <a:alphaModFix/>
          </a:blip>
          <a:srcRect b="3855"/>
          <a:stretch/>
        </p:blipFill>
        <p:spPr>
          <a:xfrm>
            <a:off x="3686725" y="1908200"/>
            <a:ext cx="5194198" cy="1327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42" name="Google Shape;54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725" y="3235300"/>
            <a:ext cx="5194198" cy="551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43" name="Google Shape;543;p59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w="19050" cap="flat" cmpd="sng">
            <a:solidFill>
              <a:srgbClr val="E816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2967225" y="1071575"/>
            <a:ext cx="3000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Nate: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Total Characters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appearances in each universe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Genders in each universe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Eye color in each universe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LGBTQ+ representation in each universe</a:t>
            </a:r>
            <a:endParaRPr sz="18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637" b="25124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60"/>
          <p:cNvSpPr/>
          <p:nvPr/>
        </p:nvSpPr>
        <p:spPr>
          <a:xfrm>
            <a:off x="4093283" y="1059242"/>
            <a:ext cx="38334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189000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Villain (DC)</a:t>
            </a:r>
            <a:endParaRPr sz="18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50" name="Google Shape;5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425" y="1907541"/>
            <a:ext cx="5194802" cy="132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51" name="Google Shape;55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425" y="3235950"/>
            <a:ext cx="5194800" cy="55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cxnSp>
        <p:nvCxnSpPr>
          <p:cNvPr id="552" name="Google Shape;552;p60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w="19050" cap="flat" cmpd="sng">
            <a:solidFill>
              <a:srgbClr val="E816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40" t="4623" r="-2039" b="27877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8" name="Google Shape;558;p61"/>
          <p:cNvSpPr/>
          <p:nvPr/>
        </p:nvSpPr>
        <p:spPr>
          <a:xfrm>
            <a:off x="4093283" y="1059242"/>
            <a:ext cx="38334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189000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Hero (Marvel)</a:t>
            </a:r>
            <a:endParaRPr sz="16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59" name="Google Shape;559;p61"/>
          <p:cNvPicPr preferRelativeResize="0"/>
          <p:nvPr/>
        </p:nvPicPr>
        <p:blipFill rotWithShape="1">
          <a:blip r:embed="rId4">
            <a:alphaModFix/>
          </a:blip>
          <a:srcRect t="1839" b="1849"/>
          <a:stretch/>
        </p:blipFill>
        <p:spPr>
          <a:xfrm>
            <a:off x="3686725" y="1908200"/>
            <a:ext cx="5194199" cy="1327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60" name="Google Shape;560;p61"/>
          <p:cNvPicPr preferRelativeResize="0"/>
          <p:nvPr/>
        </p:nvPicPr>
        <p:blipFill rotWithShape="1">
          <a:blip r:embed="rId5">
            <a:alphaModFix/>
          </a:blip>
          <a:srcRect l="7410" r="7410"/>
          <a:stretch/>
        </p:blipFill>
        <p:spPr>
          <a:xfrm>
            <a:off x="3686725" y="3235300"/>
            <a:ext cx="5194197" cy="551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61" name="Google Shape;561;p61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w="19050" cap="flat" cmpd="sng">
            <a:solidFill>
              <a:srgbClr val="E816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1000"/>
          <a:stretch/>
        </p:blipFill>
        <p:spPr>
          <a:xfrm>
            <a:off x="599492" y="1086750"/>
            <a:ext cx="2970000" cy="29700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" name="Google Shape;567;p62"/>
          <p:cNvSpPr/>
          <p:nvPr/>
        </p:nvSpPr>
        <p:spPr>
          <a:xfrm>
            <a:off x="4093283" y="1059242"/>
            <a:ext cx="3833400" cy="551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52400" dir="2700000" algn="tl" rotWithShape="0">
              <a:schemeClr val="dk1"/>
            </a:outerShdw>
          </a:effectLst>
        </p:spPr>
        <p:txBody>
          <a:bodyPr spcFirstLastPara="1" wrap="square" lIns="189000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Powerful Villain (Marvel)</a:t>
            </a:r>
            <a:endParaRPr sz="16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68" name="Google Shape;568;p62"/>
          <p:cNvPicPr preferRelativeResize="0"/>
          <p:nvPr/>
        </p:nvPicPr>
        <p:blipFill rotWithShape="1">
          <a:blip r:embed="rId4">
            <a:alphaModFix/>
          </a:blip>
          <a:srcRect t="2723" b="2713"/>
          <a:stretch/>
        </p:blipFill>
        <p:spPr>
          <a:xfrm>
            <a:off x="3686725" y="1908200"/>
            <a:ext cx="5194199" cy="1327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69" name="Google Shape;56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725" y="3259084"/>
            <a:ext cx="5194198" cy="50423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0" name="Google Shape;570;p62"/>
          <p:cNvCxnSpPr/>
          <p:nvPr/>
        </p:nvCxnSpPr>
        <p:spPr>
          <a:xfrm>
            <a:off x="3848025" y="2322250"/>
            <a:ext cx="4961100" cy="0"/>
          </a:xfrm>
          <a:prstGeom prst="straightConnector1">
            <a:avLst/>
          </a:prstGeom>
          <a:noFill/>
          <a:ln w="19050" cap="flat" cmpd="sng">
            <a:solidFill>
              <a:srgbClr val="E816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1" r="6301"/>
          <a:stretch/>
        </p:blipFill>
        <p:spPr>
          <a:xfrm>
            <a:off x="6534150" y="800100"/>
            <a:ext cx="2095500" cy="35433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76" name="Google Shape;576;p6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5214" r="35214"/>
          <a:stretch/>
        </p:blipFill>
        <p:spPr>
          <a:xfrm>
            <a:off x="4235427" y="800100"/>
            <a:ext cx="2095500" cy="35433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577" name="Google Shape;577;p63"/>
          <p:cNvSpPr/>
          <p:nvPr/>
        </p:nvSpPr>
        <p:spPr>
          <a:xfrm>
            <a:off x="1327300" y="2706194"/>
            <a:ext cx="2298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Strongest characters from both Universes</a:t>
            </a:r>
            <a:endParaRPr sz="18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78" name="Google Shape;578;p63"/>
          <p:cNvPicPr preferRelativeResize="0"/>
          <p:nvPr/>
        </p:nvPicPr>
        <p:blipFill rotWithShape="1">
          <a:blip r:embed="rId5">
            <a:alphaModFix/>
          </a:blip>
          <a:srcRect l="65188" r="18267"/>
          <a:stretch/>
        </p:blipFill>
        <p:spPr>
          <a:xfrm flipH="1">
            <a:off x="8066285" y="309220"/>
            <a:ext cx="766588" cy="9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 rotWithShape="1">
          <a:blip r:embed="rId5">
            <a:alphaModFix/>
          </a:blip>
          <a:srcRect l="81733" r="2311"/>
          <a:stretch/>
        </p:blipFill>
        <p:spPr>
          <a:xfrm flipH="1">
            <a:off x="5706602" y="4054869"/>
            <a:ext cx="739356" cy="9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4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604050" y="361950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 txBox="1"/>
          <p:nvPr/>
        </p:nvSpPr>
        <p:spPr>
          <a:xfrm>
            <a:off x="2967225" y="1378650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Reed:</a:t>
            </a:r>
            <a:endParaRPr sz="29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Relations of hero/villain birthplaces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1270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▪"/>
            </a:pPr>
            <a:r>
              <a:rPr lang="ko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Birthplaces for both marvel and DC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5" y="884625"/>
            <a:ext cx="3906749" cy="2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250" y="920250"/>
            <a:ext cx="3906751" cy="21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5"/>
          <p:cNvSpPr txBox="1"/>
          <p:nvPr/>
        </p:nvSpPr>
        <p:spPr>
          <a:xfrm>
            <a:off x="1690725" y="379075"/>
            <a:ext cx="491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>
                <a:latin typeface="Titan One"/>
                <a:ea typeface="Titan One"/>
                <a:cs typeface="Titan One"/>
                <a:sym typeface="Titan One"/>
              </a:rPr>
              <a:t>MARVEL vs DC : Birthplace Distribution</a:t>
            </a:r>
            <a:endParaRPr sz="1800" b="1" u="sng"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593" name="Google Shape;59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675" y="3241350"/>
            <a:ext cx="3057825" cy="17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225" y="3209262"/>
            <a:ext cx="3464450" cy="18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6"/>
          <p:cNvSpPr txBox="1"/>
          <p:nvPr/>
        </p:nvSpPr>
        <p:spPr>
          <a:xfrm>
            <a:off x="1690725" y="379075"/>
            <a:ext cx="491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>
                <a:latin typeface="Titan One"/>
                <a:ea typeface="Titan One"/>
                <a:cs typeface="Titan One"/>
                <a:sym typeface="Titan One"/>
              </a:rPr>
              <a:t>What is the most common birthplace for Marvel and DC characters?</a:t>
            </a:r>
            <a:endParaRPr sz="1800" b="1" u="sng"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600" name="Google Shape;600;p66"/>
          <p:cNvSpPr txBox="1"/>
          <p:nvPr/>
        </p:nvSpPr>
        <p:spPr>
          <a:xfrm>
            <a:off x="542175" y="1633650"/>
            <a:ext cx="307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Marvel: New York City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b="1"/>
              <a:t>12 heroes/ villains have their birthplace as New York City</a:t>
            </a:r>
            <a:endParaRPr b="1"/>
          </a:p>
        </p:txBody>
      </p:sp>
      <p:sp>
        <p:nvSpPr>
          <p:cNvPr id="601" name="Google Shape;601;p66"/>
          <p:cNvSpPr txBox="1"/>
          <p:nvPr/>
        </p:nvSpPr>
        <p:spPr>
          <a:xfrm>
            <a:off x="4026075" y="1686150"/>
            <a:ext cx="307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DC: Gotham City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b="1"/>
              <a:t>7 heroes/ villains have their birthplace as Gotham city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7"/>
          <p:cNvPicPr preferRelativeResize="0"/>
          <p:nvPr/>
        </p:nvPicPr>
        <p:blipFill rotWithShape="1">
          <a:blip r:embed="rId3">
            <a:alphaModFix/>
          </a:blip>
          <a:srcRect r="55970" b="26686"/>
          <a:stretch/>
        </p:blipFill>
        <p:spPr>
          <a:xfrm>
            <a:off x="1708826" y="537425"/>
            <a:ext cx="572634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7"/>
          <p:cNvSpPr txBox="1"/>
          <p:nvPr/>
        </p:nvSpPr>
        <p:spPr>
          <a:xfrm>
            <a:off x="2662075" y="1266100"/>
            <a:ext cx="3737700" cy="1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Kevin: Which Cinematic universe is more successful??</a:t>
            </a:r>
            <a:endParaRPr sz="41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425" y="2571738"/>
            <a:ext cx="5709151" cy="19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075" y="1790305"/>
            <a:ext cx="4978325" cy="5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8"/>
          <p:cNvSpPr txBox="1"/>
          <p:nvPr/>
        </p:nvSpPr>
        <p:spPr>
          <a:xfrm>
            <a:off x="2082900" y="553925"/>
            <a:ext cx="594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Top 10 Cinematic Universe Movies according to IMDB</a:t>
            </a:r>
            <a:endParaRPr sz="1600" b="1" u="sng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00" y="2809152"/>
            <a:ext cx="6423800" cy="19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97" y="1800200"/>
            <a:ext cx="5600249" cy="5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9"/>
          <p:cNvSpPr txBox="1"/>
          <p:nvPr/>
        </p:nvSpPr>
        <p:spPr>
          <a:xfrm>
            <a:off x="1323975" y="751750"/>
            <a:ext cx="695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 u="sng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Top 10 Cinematic Universe Movies according to Meta score</a:t>
            </a:r>
            <a:endParaRPr sz="16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/>
        </p:nvSpPr>
        <p:spPr>
          <a:xfrm>
            <a:off x="2" y="419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Total Characters in the DC and Marvel Universe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6" y="832425"/>
            <a:ext cx="3122725" cy="31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3200800"/>
            <a:ext cx="3675574" cy="186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675" y="3465100"/>
            <a:ext cx="3473326" cy="1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675" y="1379913"/>
            <a:ext cx="3562350" cy="175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975" y="1438275"/>
            <a:ext cx="4148225" cy="1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0"/>
          <p:cNvSpPr txBox="1"/>
          <p:nvPr/>
        </p:nvSpPr>
        <p:spPr>
          <a:xfrm>
            <a:off x="2301900" y="484675"/>
            <a:ext cx="454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u="sng">
                <a:latin typeface="Titan One"/>
                <a:ea typeface="Titan One"/>
                <a:cs typeface="Titan One"/>
                <a:sym typeface="Titan One"/>
              </a:rPr>
              <a:t>MARVEL vs DC : IMDB and Meta score</a:t>
            </a:r>
            <a:endParaRPr sz="1700" b="1" u="sng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8600"/>
            <a:ext cx="4189899" cy="21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200" y="3046513"/>
            <a:ext cx="3319450" cy="20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450" y="1089575"/>
            <a:ext cx="3616200" cy="19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00" y="1046353"/>
            <a:ext cx="4146299" cy="15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1"/>
          <p:cNvSpPr txBox="1"/>
          <p:nvPr/>
        </p:nvSpPr>
        <p:spPr>
          <a:xfrm>
            <a:off x="2534400" y="379075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>
                <a:latin typeface="Titan One"/>
                <a:ea typeface="Titan One"/>
                <a:cs typeface="Titan One"/>
                <a:sym typeface="Titan One"/>
              </a:rPr>
              <a:t>MARVEL vs DC : Gross earnings</a:t>
            </a:r>
            <a:endParaRPr sz="1800" b="1" u="sng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2"/>
          <p:cNvSpPr/>
          <p:nvPr/>
        </p:nvSpPr>
        <p:spPr>
          <a:xfrm>
            <a:off x="2574760" y="2121627"/>
            <a:ext cx="399448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Thanks !</a:t>
            </a:r>
            <a:endParaRPr sz="1100"/>
          </a:p>
        </p:txBody>
      </p:sp>
      <p:pic>
        <p:nvPicPr>
          <p:cNvPr id="645" name="Google Shape;645;p72" title="black-sabbath-iron-ma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/>
        </p:nvSpPr>
        <p:spPr>
          <a:xfrm>
            <a:off x="25" y="6653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Most Appearances in the DC Universe</a:t>
            </a:r>
            <a:endParaRPr/>
          </a:p>
        </p:txBody>
      </p:sp>
      <p:pic>
        <p:nvPicPr>
          <p:cNvPr id="348" name="Google Shape;3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5" y="2020500"/>
            <a:ext cx="4089751" cy="64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450" y="1413297"/>
            <a:ext cx="32480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/>
        </p:nvSpPr>
        <p:spPr>
          <a:xfrm>
            <a:off x="0" y="5554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Titan One"/>
                <a:ea typeface="Titan One"/>
                <a:cs typeface="Titan One"/>
                <a:sym typeface="Titan One"/>
              </a:rPr>
              <a:t>Most Appearances in the Marvel Universe</a:t>
            </a:r>
            <a:endParaRPr sz="2000"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5" y="1969950"/>
            <a:ext cx="3807750" cy="6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25" y="1359074"/>
            <a:ext cx="3396450" cy="1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/>
        </p:nvSpPr>
        <p:spPr>
          <a:xfrm>
            <a:off x="100" y="704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Gender Count in the DC Universe</a:t>
            </a:r>
            <a:endParaRPr sz="1700"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0" y="1234425"/>
            <a:ext cx="3973525" cy="25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525" y="1234425"/>
            <a:ext cx="3491526" cy="29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/>
        </p:nvSpPr>
        <p:spPr>
          <a:xfrm>
            <a:off x="125" y="7756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Gender Count in the Marvel Universe</a:t>
            </a:r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175" y="1484400"/>
            <a:ext cx="3067800" cy="29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96" y="1484400"/>
            <a:ext cx="4230580" cy="2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/>
        </p:nvSpPr>
        <p:spPr>
          <a:xfrm>
            <a:off x="0" y="463150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LGBTQ+ Representation in the DC Universe</a:t>
            </a:r>
            <a:endParaRPr sz="1100"/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75" y="1097675"/>
            <a:ext cx="3499500" cy="23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00" y="1097675"/>
            <a:ext cx="3878124" cy="25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On-screen Show (16:9)</PresentationFormat>
  <Paragraphs>99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Titan One</vt:lpstr>
      <vt:lpstr>Arial</vt:lpstr>
      <vt:lpstr>Noto Sans Symbols</vt:lpstr>
      <vt:lpstr>Poppins</vt:lpstr>
      <vt:lpstr>Simple Light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Payne</dc:creator>
  <cp:lastModifiedBy>Nathan Payne</cp:lastModifiedBy>
  <cp:revision>1</cp:revision>
  <dcterms:modified xsi:type="dcterms:W3CDTF">2023-02-01T03:53:43Z</dcterms:modified>
</cp:coreProperties>
</file>